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9" r:id="rId2"/>
    <p:sldId id="260" r:id="rId3"/>
    <p:sldId id="272" r:id="rId4"/>
    <p:sldId id="271" r:id="rId5"/>
    <p:sldId id="261" r:id="rId6"/>
    <p:sldId id="265" r:id="rId7"/>
    <p:sldId id="268" r:id="rId8"/>
    <p:sldId id="266" r:id="rId9"/>
    <p:sldId id="256" r:id="rId10"/>
    <p:sldId id="269" r:id="rId11"/>
    <p:sldId id="262" r:id="rId12"/>
    <p:sldId id="263" r:id="rId13"/>
    <p:sldId id="264" r:id="rId14"/>
    <p:sldId id="267"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dex" id="{CC935477-6348-AC42-981B-8906F677EA8B}">
          <p14:sldIdLst>
            <p14:sldId id="259"/>
          </p14:sldIdLst>
        </p14:section>
        <p14:section name="Slides" id="{9364FC86-D616-9E4D-9E22-47D67A7F31E7}">
          <p14:sldIdLst>
            <p14:sldId id="260"/>
            <p14:sldId id="272"/>
            <p14:sldId id="271"/>
            <p14:sldId id="261"/>
            <p14:sldId id="265"/>
            <p14:sldId id="268"/>
            <p14:sldId id="266"/>
            <p14:sldId id="256"/>
            <p14:sldId id="269"/>
            <p14:sldId id="262"/>
            <p14:sldId id="263"/>
            <p14:sldId id="264"/>
            <p14:sldId id="267"/>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kiosk/>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BD5C"/>
    <a:srgbClr val="004E9A"/>
    <a:srgbClr val="0063AB"/>
    <a:srgbClr val="0251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72" autoAdjust="0"/>
    <p:restoredTop sz="94660"/>
  </p:normalViewPr>
  <p:slideViewPr>
    <p:cSldViewPr snapToGrid="0">
      <p:cViewPr varScale="1">
        <p:scale>
          <a:sx n="105" d="100"/>
          <a:sy n="105" d="100"/>
        </p:scale>
        <p:origin x="1014" y="144"/>
      </p:cViewPr>
      <p:guideLst/>
    </p:cSldViewPr>
  </p:slideViewPr>
  <p:notesTextViewPr>
    <p:cViewPr>
      <p:scale>
        <a:sx n="1" d="1"/>
        <a:sy n="1" d="1"/>
      </p:scale>
      <p:origin x="0" y="0"/>
    </p:cViewPr>
  </p:notesTextViewPr>
  <p:sorterViewPr>
    <p:cViewPr>
      <p:scale>
        <a:sx n="108" d="100"/>
        <a:sy n="108"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99B19B-17C4-4B41-B978-C02C439B1498}" type="datetimeFigureOut">
              <a:rPr lang="en-US" smtClean="0"/>
              <a:t>5/22/2020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255D54-7A9E-4B5C-9A37-C265DE92A565}" type="slidenum">
              <a:rPr lang="en-US" smtClean="0"/>
              <a:t>‹#›</a:t>
            </a:fld>
            <a:endParaRPr lang="en-US"/>
          </a:p>
        </p:txBody>
      </p:sp>
    </p:spTree>
    <p:extLst>
      <p:ext uri="{BB962C8B-B14F-4D97-AF65-F5344CB8AC3E}">
        <p14:creationId xmlns:p14="http://schemas.microsoft.com/office/powerpoint/2010/main" val="302007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last meeting,</a:t>
            </a:r>
            <a:r>
              <a:rPr lang="en-US" baseline="0" dirty="0" smtClean="0"/>
              <a:t> we recommended placing two scenarios on the table in order to allow a time for public feedback.  You agreed and on May 5</a:t>
            </a:r>
            <a:r>
              <a:rPr lang="en-US" baseline="30000" dirty="0" smtClean="0"/>
              <a:t>th</a:t>
            </a:r>
            <a:r>
              <a:rPr lang="en-US" baseline="0" dirty="0" smtClean="0"/>
              <a:t> after your vote we placed the English version of the feedback form on our website. The Spanish language version was added the next day.  Links to both the English and Spanish version were emailed to all parents in the school system on Wednesday May 6</a:t>
            </a:r>
            <a:r>
              <a:rPr lang="en-US" baseline="30000" dirty="0" smtClean="0"/>
              <a:t>th</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E6255D54-7A9E-4B5C-9A37-C265DE92A565}" type="slidenum">
              <a:rPr lang="en-US" smtClean="0"/>
              <a:t>1</a:t>
            </a:fld>
            <a:endParaRPr lang="en-US"/>
          </a:p>
        </p:txBody>
      </p:sp>
    </p:spTree>
    <p:extLst>
      <p:ext uri="{BB962C8B-B14F-4D97-AF65-F5344CB8AC3E}">
        <p14:creationId xmlns:p14="http://schemas.microsoft.com/office/powerpoint/2010/main" val="3951073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of ??/??/???? We have had ?? Individual</a:t>
            </a:r>
            <a:r>
              <a:rPr lang="en-US" baseline="0" dirty="0" smtClean="0"/>
              <a:t> responses.  </a:t>
            </a:r>
            <a:endParaRPr lang="en-US" dirty="0"/>
          </a:p>
        </p:txBody>
      </p:sp>
      <p:sp>
        <p:nvSpPr>
          <p:cNvPr id="4" name="Slide Number Placeholder 3"/>
          <p:cNvSpPr>
            <a:spLocks noGrp="1"/>
          </p:cNvSpPr>
          <p:nvPr>
            <p:ph type="sldNum" sz="quarter" idx="10"/>
          </p:nvPr>
        </p:nvSpPr>
        <p:spPr/>
        <p:txBody>
          <a:bodyPr/>
          <a:lstStyle/>
          <a:p>
            <a:fld id="{E6255D54-7A9E-4B5C-9A37-C265DE92A565}" type="slidenum">
              <a:rPr lang="en-US" smtClean="0"/>
              <a:t>2</a:t>
            </a:fld>
            <a:endParaRPr lang="en-US"/>
          </a:p>
        </p:txBody>
      </p:sp>
    </p:spTree>
    <p:extLst>
      <p:ext uri="{BB962C8B-B14F-4D97-AF65-F5344CB8AC3E}">
        <p14:creationId xmlns:p14="http://schemas.microsoft.com/office/powerpoint/2010/main" val="22605843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of ??/??/???? We have had ?? Individual</a:t>
            </a:r>
            <a:r>
              <a:rPr lang="en-US" baseline="0" dirty="0" smtClean="0"/>
              <a:t> responses.  </a:t>
            </a:r>
            <a:endParaRPr lang="en-US" dirty="0"/>
          </a:p>
        </p:txBody>
      </p:sp>
      <p:sp>
        <p:nvSpPr>
          <p:cNvPr id="4" name="Slide Number Placeholder 3"/>
          <p:cNvSpPr>
            <a:spLocks noGrp="1"/>
          </p:cNvSpPr>
          <p:nvPr>
            <p:ph type="sldNum" sz="quarter" idx="10"/>
          </p:nvPr>
        </p:nvSpPr>
        <p:spPr/>
        <p:txBody>
          <a:bodyPr/>
          <a:lstStyle/>
          <a:p>
            <a:fld id="{E6255D54-7A9E-4B5C-9A37-C265DE92A565}" type="slidenum">
              <a:rPr lang="en-US" smtClean="0"/>
              <a:t>3</a:t>
            </a:fld>
            <a:endParaRPr lang="en-US"/>
          </a:p>
        </p:txBody>
      </p:sp>
    </p:spTree>
    <p:extLst>
      <p:ext uri="{BB962C8B-B14F-4D97-AF65-F5344CB8AC3E}">
        <p14:creationId xmlns:p14="http://schemas.microsoft.com/office/powerpoint/2010/main" val="6653814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of ??/??/???? We have had ?? Individual</a:t>
            </a:r>
            <a:r>
              <a:rPr lang="en-US" baseline="0" dirty="0" smtClean="0"/>
              <a:t> responses.  </a:t>
            </a:r>
            <a:endParaRPr lang="en-US" dirty="0"/>
          </a:p>
        </p:txBody>
      </p:sp>
      <p:sp>
        <p:nvSpPr>
          <p:cNvPr id="4" name="Slide Number Placeholder 3"/>
          <p:cNvSpPr>
            <a:spLocks noGrp="1"/>
          </p:cNvSpPr>
          <p:nvPr>
            <p:ph type="sldNum" sz="quarter" idx="10"/>
          </p:nvPr>
        </p:nvSpPr>
        <p:spPr/>
        <p:txBody>
          <a:bodyPr/>
          <a:lstStyle/>
          <a:p>
            <a:fld id="{E6255D54-7A9E-4B5C-9A37-C265DE92A565}" type="slidenum">
              <a:rPr lang="en-US" smtClean="0"/>
              <a:t>4</a:t>
            </a:fld>
            <a:endParaRPr lang="en-US"/>
          </a:p>
        </p:txBody>
      </p:sp>
    </p:spTree>
    <p:extLst>
      <p:ext uri="{BB962C8B-B14F-4D97-AF65-F5344CB8AC3E}">
        <p14:creationId xmlns:p14="http://schemas.microsoft.com/office/powerpoint/2010/main" val="3551536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a:t>
            </a:r>
            <a:r>
              <a:rPr lang="en-US" baseline="0" dirty="0" smtClean="0"/>
              <a:t> prepared to answer question about administrator preference by level.  </a:t>
            </a:r>
            <a:endParaRPr lang="en-US" dirty="0"/>
          </a:p>
        </p:txBody>
      </p:sp>
      <p:sp>
        <p:nvSpPr>
          <p:cNvPr id="4" name="Slide Number Placeholder 3"/>
          <p:cNvSpPr>
            <a:spLocks noGrp="1"/>
          </p:cNvSpPr>
          <p:nvPr>
            <p:ph type="sldNum" sz="quarter" idx="10"/>
          </p:nvPr>
        </p:nvSpPr>
        <p:spPr/>
        <p:txBody>
          <a:bodyPr/>
          <a:lstStyle/>
          <a:p>
            <a:fld id="{E6255D54-7A9E-4B5C-9A37-C265DE92A565}" type="slidenum">
              <a:rPr lang="en-US" smtClean="0"/>
              <a:t>14</a:t>
            </a:fld>
            <a:endParaRPr lang="en-US"/>
          </a:p>
        </p:txBody>
      </p:sp>
    </p:spTree>
    <p:extLst>
      <p:ext uri="{BB962C8B-B14F-4D97-AF65-F5344CB8AC3E}">
        <p14:creationId xmlns:p14="http://schemas.microsoft.com/office/powerpoint/2010/main" val="2127366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9BDDBEA-3524-4A46-B20C-E65E9165A7DD}"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DF01-D43C-400B-8AFB-30594A443A03}" type="slidenum">
              <a:rPr lang="en-US" smtClean="0"/>
              <a:t>‹#›</a:t>
            </a:fld>
            <a:endParaRPr lang="en-US"/>
          </a:p>
        </p:txBody>
      </p:sp>
    </p:spTree>
    <p:extLst>
      <p:ext uri="{BB962C8B-B14F-4D97-AF65-F5344CB8AC3E}">
        <p14:creationId xmlns:p14="http://schemas.microsoft.com/office/powerpoint/2010/main" val="500585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BDDBEA-3524-4A46-B20C-E65E9165A7DD}"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DF01-D43C-400B-8AFB-30594A443A03}" type="slidenum">
              <a:rPr lang="en-US" smtClean="0"/>
              <a:t>‹#›</a:t>
            </a:fld>
            <a:endParaRPr lang="en-US"/>
          </a:p>
        </p:txBody>
      </p:sp>
    </p:spTree>
    <p:extLst>
      <p:ext uri="{BB962C8B-B14F-4D97-AF65-F5344CB8AC3E}">
        <p14:creationId xmlns:p14="http://schemas.microsoft.com/office/powerpoint/2010/main" val="1344593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BDDBEA-3524-4A46-B20C-E65E9165A7DD}"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DF01-D43C-400B-8AFB-30594A443A03}" type="slidenum">
              <a:rPr lang="en-US" smtClean="0"/>
              <a:t>‹#›</a:t>
            </a:fld>
            <a:endParaRPr lang="en-US"/>
          </a:p>
        </p:txBody>
      </p:sp>
    </p:spTree>
    <p:extLst>
      <p:ext uri="{BB962C8B-B14F-4D97-AF65-F5344CB8AC3E}">
        <p14:creationId xmlns:p14="http://schemas.microsoft.com/office/powerpoint/2010/main" val="401863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9BDDBEA-3524-4A46-B20C-E65E9165A7DD}"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DF01-D43C-400B-8AFB-30594A443A03}" type="slidenum">
              <a:rPr lang="en-US" smtClean="0"/>
              <a:t>‹#›</a:t>
            </a:fld>
            <a:endParaRPr lang="en-US"/>
          </a:p>
        </p:txBody>
      </p:sp>
    </p:spTree>
    <p:extLst>
      <p:ext uri="{BB962C8B-B14F-4D97-AF65-F5344CB8AC3E}">
        <p14:creationId xmlns:p14="http://schemas.microsoft.com/office/powerpoint/2010/main" val="2259844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BDDBEA-3524-4A46-B20C-E65E9165A7DD}" type="datetimeFigureOut">
              <a:rPr lang="en-US" smtClean="0"/>
              <a:t>5/22/2020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6FDF01-D43C-400B-8AFB-30594A443A03}" type="slidenum">
              <a:rPr lang="en-US" smtClean="0"/>
              <a:t>‹#›</a:t>
            </a:fld>
            <a:endParaRPr lang="en-US"/>
          </a:p>
        </p:txBody>
      </p:sp>
    </p:spTree>
    <p:extLst>
      <p:ext uri="{BB962C8B-B14F-4D97-AF65-F5344CB8AC3E}">
        <p14:creationId xmlns:p14="http://schemas.microsoft.com/office/powerpoint/2010/main" val="1605487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9BDDBEA-3524-4A46-B20C-E65E9165A7DD}"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FDF01-D43C-400B-8AFB-30594A443A03}" type="slidenum">
              <a:rPr lang="en-US" smtClean="0"/>
              <a:t>‹#›</a:t>
            </a:fld>
            <a:endParaRPr lang="en-US"/>
          </a:p>
        </p:txBody>
      </p:sp>
    </p:spTree>
    <p:extLst>
      <p:ext uri="{BB962C8B-B14F-4D97-AF65-F5344CB8AC3E}">
        <p14:creationId xmlns:p14="http://schemas.microsoft.com/office/powerpoint/2010/main" val="2166863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BDDBEA-3524-4A46-B20C-E65E9165A7DD}" type="datetimeFigureOut">
              <a:rPr lang="en-US" smtClean="0"/>
              <a:t>5/22/2020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6FDF01-D43C-400B-8AFB-30594A443A03}" type="slidenum">
              <a:rPr lang="en-US" smtClean="0"/>
              <a:t>‹#›</a:t>
            </a:fld>
            <a:endParaRPr lang="en-US"/>
          </a:p>
        </p:txBody>
      </p:sp>
    </p:spTree>
    <p:extLst>
      <p:ext uri="{BB962C8B-B14F-4D97-AF65-F5344CB8AC3E}">
        <p14:creationId xmlns:p14="http://schemas.microsoft.com/office/powerpoint/2010/main" val="539354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9BDDBEA-3524-4A46-B20C-E65E9165A7DD}" type="datetimeFigureOut">
              <a:rPr lang="en-US" smtClean="0"/>
              <a:t>5/22/2020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6FDF01-D43C-400B-8AFB-30594A443A03}" type="slidenum">
              <a:rPr lang="en-US" smtClean="0"/>
              <a:t>‹#›</a:t>
            </a:fld>
            <a:endParaRPr lang="en-US"/>
          </a:p>
        </p:txBody>
      </p:sp>
    </p:spTree>
    <p:extLst>
      <p:ext uri="{BB962C8B-B14F-4D97-AF65-F5344CB8AC3E}">
        <p14:creationId xmlns:p14="http://schemas.microsoft.com/office/powerpoint/2010/main" val="30132979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BDDBEA-3524-4A46-B20C-E65E9165A7DD}" type="datetimeFigureOut">
              <a:rPr lang="en-US" smtClean="0"/>
              <a:t>5/22/2020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6FDF01-D43C-400B-8AFB-30594A443A03}" type="slidenum">
              <a:rPr lang="en-US" smtClean="0"/>
              <a:t>‹#›</a:t>
            </a:fld>
            <a:endParaRPr lang="en-US"/>
          </a:p>
        </p:txBody>
      </p:sp>
    </p:spTree>
    <p:extLst>
      <p:ext uri="{BB962C8B-B14F-4D97-AF65-F5344CB8AC3E}">
        <p14:creationId xmlns:p14="http://schemas.microsoft.com/office/powerpoint/2010/main" val="3979904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BDDBEA-3524-4A46-B20C-E65E9165A7DD}"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FDF01-D43C-400B-8AFB-30594A443A03}" type="slidenum">
              <a:rPr lang="en-US" smtClean="0"/>
              <a:t>‹#›</a:t>
            </a:fld>
            <a:endParaRPr lang="en-US"/>
          </a:p>
        </p:txBody>
      </p:sp>
    </p:spTree>
    <p:extLst>
      <p:ext uri="{BB962C8B-B14F-4D97-AF65-F5344CB8AC3E}">
        <p14:creationId xmlns:p14="http://schemas.microsoft.com/office/powerpoint/2010/main" val="2166071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9BDDBEA-3524-4A46-B20C-E65E9165A7DD}" type="datetimeFigureOut">
              <a:rPr lang="en-US" smtClean="0"/>
              <a:t>5/22/2020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6FDF01-D43C-400B-8AFB-30594A443A03}" type="slidenum">
              <a:rPr lang="en-US" smtClean="0"/>
              <a:t>‹#›</a:t>
            </a:fld>
            <a:endParaRPr lang="en-US"/>
          </a:p>
        </p:txBody>
      </p:sp>
    </p:spTree>
    <p:extLst>
      <p:ext uri="{BB962C8B-B14F-4D97-AF65-F5344CB8AC3E}">
        <p14:creationId xmlns:p14="http://schemas.microsoft.com/office/powerpoint/2010/main" val="973297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BDDBEA-3524-4A46-B20C-E65E9165A7DD}" type="datetimeFigureOut">
              <a:rPr lang="en-US" smtClean="0"/>
              <a:t>5/22/2020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FDF01-D43C-400B-8AFB-30594A443A03}" type="slidenum">
              <a:rPr lang="en-US" smtClean="0"/>
              <a:t>‹#›</a:t>
            </a:fld>
            <a:endParaRPr lang="en-US"/>
          </a:p>
        </p:txBody>
      </p:sp>
    </p:spTree>
    <p:extLst>
      <p:ext uri="{BB962C8B-B14F-4D97-AF65-F5344CB8AC3E}">
        <p14:creationId xmlns:p14="http://schemas.microsoft.com/office/powerpoint/2010/main" val="6775225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slide" Target="slide9.xml"/><Relationship Id="rId4" Type="http://schemas.openxmlformats.org/officeDocument/2006/relationships/audio" Target="../media/audio1.wav"/></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8D4E666-F68C-4D49-8881-BA7A1712A49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5" name="TextBox 4">
            <a:hlinkClick r:id="" action="ppaction://noaction" highlightClick="1">
              <a:snd r:embed="rId4" name="click.wav"/>
            </a:hlinkClick>
            <a:extLst>
              <a:ext uri="{FF2B5EF4-FFF2-40B4-BE49-F238E27FC236}">
                <a16:creationId xmlns:a16="http://schemas.microsoft.com/office/drawing/2014/main" id="{4E0E47C8-3EF7-524A-B7CF-8FA3C65A9204}"/>
              </a:ext>
            </a:extLst>
          </p:cNvPr>
          <p:cNvSpPr txBox="1"/>
          <p:nvPr/>
        </p:nvSpPr>
        <p:spPr>
          <a:xfrm>
            <a:off x="4803465" y="5823284"/>
            <a:ext cx="2585070" cy="412511"/>
          </a:xfrm>
          <a:prstGeom prst="rect">
            <a:avLst/>
          </a:prstGeom>
          <a:noFill/>
        </p:spPr>
        <p:txBody>
          <a:bodyPr wrap="square" rtlCol="0">
            <a:spAutoFit/>
          </a:bodyPr>
          <a:lstStyle/>
          <a:p>
            <a:endParaRPr lang="en-US" dirty="0"/>
          </a:p>
        </p:txBody>
      </p:sp>
      <p:sp>
        <p:nvSpPr>
          <p:cNvPr id="6" name="TextBox 5">
            <a:hlinkClick r:id="" action="ppaction://noaction" highlightClick="1">
              <a:snd r:embed="rId4" name="click.wav"/>
            </a:hlinkClick>
            <a:extLst>
              <a:ext uri="{FF2B5EF4-FFF2-40B4-BE49-F238E27FC236}">
                <a16:creationId xmlns:a16="http://schemas.microsoft.com/office/drawing/2014/main" id="{E7B07A89-1730-C44F-90E4-64CB43710C34}"/>
              </a:ext>
            </a:extLst>
          </p:cNvPr>
          <p:cNvSpPr txBox="1"/>
          <p:nvPr/>
        </p:nvSpPr>
        <p:spPr>
          <a:xfrm>
            <a:off x="8637528" y="5823284"/>
            <a:ext cx="2585070" cy="412511"/>
          </a:xfrm>
          <a:prstGeom prst="rect">
            <a:avLst/>
          </a:prstGeom>
          <a:noFill/>
        </p:spPr>
        <p:txBody>
          <a:bodyPr wrap="square" rtlCol="0">
            <a:spAutoFit/>
          </a:bodyPr>
          <a:lstStyle/>
          <a:p>
            <a:endParaRPr lang="en-US" dirty="0"/>
          </a:p>
        </p:txBody>
      </p:sp>
      <p:sp>
        <p:nvSpPr>
          <p:cNvPr id="7" name="TextBox 6">
            <a:hlinkClick r:id="rId5" action="ppaction://hlinksldjump" highlightClick="1">
              <a:snd r:embed="rId4" name="click.wav"/>
            </a:hlinkClick>
            <a:extLst>
              <a:ext uri="{FF2B5EF4-FFF2-40B4-BE49-F238E27FC236}">
                <a16:creationId xmlns:a16="http://schemas.microsoft.com/office/drawing/2014/main" id="{3743A421-9828-6A42-8B21-FA10C961FCEA}"/>
              </a:ext>
            </a:extLst>
          </p:cNvPr>
          <p:cNvSpPr txBox="1"/>
          <p:nvPr/>
        </p:nvSpPr>
        <p:spPr>
          <a:xfrm>
            <a:off x="969402" y="5823284"/>
            <a:ext cx="2585070" cy="412511"/>
          </a:xfrm>
          <a:prstGeom prst="rect">
            <a:avLst/>
          </a:prstGeom>
          <a:noFill/>
        </p:spPr>
        <p:txBody>
          <a:bodyPr wrap="square" rtlCol="0">
            <a:spAutoFit/>
          </a:bodyPr>
          <a:lstStyle/>
          <a:p>
            <a:endParaRPr lang="en-US" dirty="0"/>
          </a:p>
        </p:txBody>
      </p:sp>
      <p:sp>
        <p:nvSpPr>
          <p:cNvPr id="2" name="TextBox 1">
            <a:extLst>
              <a:ext uri="{FF2B5EF4-FFF2-40B4-BE49-F238E27FC236}">
                <a16:creationId xmlns:a16="http://schemas.microsoft.com/office/drawing/2014/main" id="{0380E6C6-7073-2542-8888-895A2937C475}"/>
              </a:ext>
            </a:extLst>
          </p:cNvPr>
          <p:cNvSpPr txBox="1"/>
          <p:nvPr/>
        </p:nvSpPr>
        <p:spPr>
          <a:xfrm>
            <a:off x="2194181" y="5083156"/>
            <a:ext cx="7803638" cy="1077218"/>
          </a:xfrm>
          <a:prstGeom prst="rect">
            <a:avLst/>
          </a:prstGeom>
          <a:noFill/>
        </p:spPr>
        <p:txBody>
          <a:bodyPr wrap="square" rtlCol="0">
            <a:spAutoFit/>
          </a:bodyPr>
          <a:lstStyle/>
          <a:p>
            <a:pPr algn="ctr"/>
            <a:r>
              <a:rPr lang="en-US" sz="3200" b="1" dirty="0" smtClean="0">
                <a:solidFill>
                  <a:schemeClr val="bg1"/>
                </a:solidFill>
                <a:latin typeface="Microsoft Sans Serif" panose="020B0604020202020204" pitchFamily="34" charset="0"/>
                <a:cs typeface="Microsoft Sans Serif" panose="020B0604020202020204" pitchFamily="34" charset="0"/>
              </a:rPr>
              <a:t>Bell Schedule and Transportation Options for 2020-2021</a:t>
            </a:r>
            <a:endParaRPr lang="en-US" sz="3200" b="1" dirty="0">
              <a:solidFill>
                <a:schemeClr val="bg1"/>
              </a:solidFill>
              <a:latin typeface="Microsoft Sans Serif" panose="020B0604020202020204" pitchFamily="34" charset="0"/>
              <a:cs typeface="Microsoft Sans Serif" panose="020B0604020202020204" pitchFamily="34" charset="0"/>
            </a:endParaRPr>
          </a:p>
        </p:txBody>
      </p:sp>
    </p:spTree>
    <p:extLst>
      <p:ext uri="{BB962C8B-B14F-4D97-AF65-F5344CB8AC3E}">
        <p14:creationId xmlns:p14="http://schemas.microsoft.com/office/powerpoint/2010/main" val="2744777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81191" y="558813"/>
            <a:ext cx="7803638" cy="830997"/>
          </a:xfrm>
          <a:prstGeom prst="rect">
            <a:avLst/>
          </a:prstGeom>
          <a:noFill/>
        </p:spPr>
        <p:txBody>
          <a:bodyPr wrap="square" rtlCol="0">
            <a:spAutoFit/>
          </a:bodyPr>
          <a:lstStyle/>
          <a:p>
            <a:r>
              <a:rPr lang="en-US" sz="2400" b="1" dirty="0" smtClean="0">
                <a:solidFill>
                  <a:schemeClr val="bg1"/>
                </a:solidFill>
                <a:latin typeface="Microsoft Sans Serif" panose="020B0604020202020204" pitchFamily="34" charset="0"/>
                <a:cs typeface="Microsoft Sans Serif" panose="020B0604020202020204" pitchFamily="34" charset="0"/>
              </a:rPr>
              <a:t>What concerns you most about possible changes to the bell times and transportation options for 2020-2021?</a:t>
            </a:r>
            <a:endParaRPr lang="en-US" sz="2400" b="1" dirty="0">
              <a:solidFill>
                <a:schemeClr val="bg1"/>
              </a:solidFill>
              <a:latin typeface="Microsoft Sans Serif" panose="020B0604020202020204" pitchFamily="34" charset="0"/>
              <a:cs typeface="Microsoft Sans Serif" panose="020B0604020202020204" pitchFamily="34" charset="0"/>
            </a:endParaRPr>
          </a:p>
        </p:txBody>
      </p:sp>
      <p:sp>
        <p:nvSpPr>
          <p:cNvPr id="2" name="TextBox 1"/>
          <p:cNvSpPr txBox="1"/>
          <p:nvPr/>
        </p:nvSpPr>
        <p:spPr>
          <a:xfrm>
            <a:off x="2706624" y="2066544"/>
            <a:ext cx="8586216" cy="3970318"/>
          </a:xfrm>
          <a:prstGeom prst="rect">
            <a:avLst/>
          </a:prstGeom>
          <a:noFill/>
        </p:spPr>
        <p:txBody>
          <a:bodyPr wrap="square" rtlCol="0">
            <a:spAutoFit/>
          </a:bodyPr>
          <a:lstStyle/>
          <a:p>
            <a:pPr marL="285750" indent="-285750" fontAlgn="base">
              <a:buFont typeface="Arial" panose="020B0604020202020204" pitchFamily="34" charset="0"/>
              <a:buChar char="•"/>
            </a:pPr>
            <a:r>
              <a:rPr lang="en-US" sz="2800" dirty="0"/>
              <a:t>Do not want early start for MS/HS and do not want late start for ES (12%) </a:t>
            </a:r>
          </a:p>
          <a:p>
            <a:pPr marL="285750" indent="-285750" fontAlgn="base">
              <a:buFont typeface="Arial" panose="020B0604020202020204" pitchFamily="34" charset="0"/>
              <a:buChar char="•"/>
            </a:pPr>
            <a:r>
              <a:rPr lang="en-US" sz="2800" dirty="0"/>
              <a:t>Transportation Concerns – overcrowded buses, cost of new buses, long wait for ES pickups in afternoon (11%) </a:t>
            </a:r>
          </a:p>
          <a:p>
            <a:pPr marL="285750" indent="-285750" fontAlgn="base">
              <a:buFont typeface="Arial" panose="020B0604020202020204" pitchFamily="34" charset="0"/>
              <a:buChar char="•"/>
            </a:pPr>
            <a:r>
              <a:rPr lang="en-US" sz="2800" dirty="0"/>
              <a:t>Would like assurance that ES students would have access to childcare before and after school (9%) </a:t>
            </a:r>
          </a:p>
          <a:p>
            <a:pPr marL="285750" indent="-285750" fontAlgn="base">
              <a:buFont typeface="Arial" panose="020B0604020202020204" pitchFamily="34" charset="0"/>
              <a:buChar char="•"/>
            </a:pPr>
            <a:r>
              <a:rPr lang="en-US" sz="2800" dirty="0"/>
              <a:t>Do not want early start for ES and do not want late start for MS/HS (8%) </a:t>
            </a:r>
          </a:p>
          <a:p>
            <a:pPr marL="285750" indent="-285750" fontAlgn="base">
              <a:buFont typeface="Arial" panose="020B0604020202020204" pitchFamily="34" charset="0"/>
              <a:buChar char="•"/>
            </a:pPr>
            <a:r>
              <a:rPr lang="en-US" sz="2800" dirty="0"/>
              <a:t>“Nothing” - Do not have any big concerns (6%) </a:t>
            </a:r>
          </a:p>
        </p:txBody>
      </p:sp>
    </p:spTree>
    <p:extLst>
      <p:ext uri="{BB962C8B-B14F-4D97-AF65-F5344CB8AC3E}">
        <p14:creationId xmlns:p14="http://schemas.microsoft.com/office/powerpoint/2010/main" val="8071523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64566" y="592063"/>
            <a:ext cx="7803638" cy="646331"/>
          </a:xfrm>
          <a:prstGeom prst="rect">
            <a:avLst/>
          </a:prstGeom>
          <a:noFill/>
        </p:spPr>
        <p:txBody>
          <a:bodyPr wrap="square" rtlCol="0">
            <a:spAutoFit/>
          </a:bodyPr>
          <a:lstStyle/>
          <a:p>
            <a:r>
              <a:rPr lang="en-US" sz="3600" b="1" dirty="0" smtClean="0">
                <a:solidFill>
                  <a:schemeClr val="bg1"/>
                </a:solidFill>
                <a:latin typeface="Microsoft Sans Serif" panose="020B0604020202020204" pitchFamily="34" charset="0"/>
                <a:cs typeface="Microsoft Sans Serif" panose="020B0604020202020204" pitchFamily="34" charset="0"/>
              </a:rPr>
              <a:t>Which Scenario Do You Prefer?</a:t>
            </a:r>
            <a:endParaRPr lang="en-US" sz="3600" b="1" dirty="0">
              <a:solidFill>
                <a:schemeClr val="bg1"/>
              </a:solidFill>
              <a:latin typeface="Microsoft Sans Serif" panose="020B0604020202020204" pitchFamily="34" charset="0"/>
              <a:cs typeface="Microsoft Sans Serif" panose="020B0604020202020204" pitchFamily="34" charset="0"/>
            </a:endParaRPr>
          </a:p>
        </p:txBody>
      </p:sp>
      <p:pic>
        <p:nvPicPr>
          <p:cNvPr id="2" name="Picture 1"/>
          <p:cNvPicPr>
            <a:picLocks noChangeAspect="1"/>
          </p:cNvPicPr>
          <p:nvPr/>
        </p:nvPicPr>
        <p:blipFill>
          <a:blip r:embed="rId3"/>
          <a:stretch>
            <a:fillRect/>
          </a:stretch>
        </p:blipFill>
        <p:spPr>
          <a:xfrm>
            <a:off x="2065400" y="1478931"/>
            <a:ext cx="6904863" cy="5379069"/>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2400364568"/>
              </p:ext>
            </p:extLst>
          </p:nvPr>
        </p:nvGraphicFramePr>
        <p:xfrm>
          <a:off x="8430768" y="4983478"/>
          <a:ext cx="3608724" cy="1716580"/>
        </p:xfrm>
        <a:graphic>
          <a:graphicData uri="http://schemas.openxmlformats.org/drawingml/2006/table">
            <a:tbl>
              <a:tblPr firstRow="1" bandRow="1">
                <a:tableStyleId>{5C22544A-7EE6-4342-B048-85BDC9FD1C3A}</a:tableStyleId>
              </a:tblPr>
              <a:tblGrid>
                <a:gridCol w="1804362">
                  <a:extLst>
                    <a:ext uri="{9D8B030D-6E8A-4147-A177-3AD203B41FA5}">
                      <a16:colId xmlns:a16="http://schemas.microsoft.com/office/drawing/2014/main" val="440558390"/>
                    </a:ext>
                  </a:extLst>
                </a:gridCol>
                <a:gridCol w="1804362">
                  <a:extLst>
                    <a:ext uri="{9D8B030D-6E8A-4147-A177-3AD203B41FA5}">
                      <a16:colId xmlns:a16="http://schemas.microsoft.com/office/drawing/2014/main" val="2540437601"/>
                    </a:ext>
                  </a:extLst>
                </a:gridCol>
              </a:tblGrid>
              <a:tr h="343316">
                <a:tc>
                  <a:txBody>
                    <a:bodyPr/>
                    <a:lstStyle/>
                    <a:p>
                      <a:pPr algn="ctr" fontAlgn="ctr"/>
                      <a:r>
                        <a:rPr lang="en-US" sz="1100" b="0" i="0" u="none" strike="noStrike" dirty="0">
                          <a:solidFill>
                            <a:srgbClr val="000000"/>
                          </a:solidFill>
                          <a:effectLst/>
                          <a:latin typeface="Calibri" panose="020F0502020204030204" pitchFamily="34" charset="0"/>
                        </a:rPr>
                        <a:t>Options</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N = </a:t>
                      </a:r>
                    </a:p>
                  </a:txBody>
                  <a:tcPr marL="9525" marR="9525" marT="9525" marB="0" anchor="ctr"/>
                </a:tc>
                <a:extLst>
                  <a:ext uri="{0D108BD9-81ED-4DB2-BD59-A6C34878D82A}">
                    <a16:rowId xmlns:a16="http://schemas.microsoft.com/office/drawing/2014/main" val="3057145979"/>
                  </a:ext>
                </a:extLst>
              </a:tr>
              <a:tr h="343316">
                <a:tc>
                  <a:txBody>
                    <a:bodyPr/>
                    <a:lstStyle/>
                    <a:p>
                      <a:pPr algn="ctr" fontAlgn="ctr"/>
                      <a:r>
                        <a:rPr lang="en-US" sz="1100" b="0" i="0" u="none" strike="noStrike">
                          <a:solidFill>
                            <a:srgbClr val="000000"/>
                          </a:solidFill>
                          <a:effectLst/>
                          <a:latin typeface="Calibri" panose="020F0502020204030204" pitchFamily="34" charset="0"/>
                        </a:rPr>
                        <a:t>Blanks</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93</a:t>
                      </a:r>
                    </a:p>
                  </a:txBody>
                  <a:tcPr marL="9525" marR="9525" marT="9525" marB="0" anchor="ctr"/>
                </a:tc>
                <a:extLst>
                  <a:ext uri="{0D108BD9-81ED-4DB2-BD59-A6C34878D82A}">
                    <a16:rowId xmlns:a16="http://schemas.microsoft.com/office/drawing/2014/main" val="4043204022"/>
                  </a:ext>
                </a:extLst>
              </a:tr>
              <a:tr h="343316">
                <a:tc>
                  <a:txBody>
                    <a:bodyPr/>
                    <a:lstStyle/>
                    <a:p>
                      <a:pPr algn="ctr" fontAlgn="ctr"/>
                      <a:r>
                        <a:rPr lang="en-US" sz="1100" b="0" i="0" u="none" strike="noStrike">
                          <a:solidFill>
                            <a:srgbClr val="000000"/>
                          </a:solidFill>
                          <a:effectLst/>
                          <a:latin typeface="Calibri" panose="020F0502020204030204" pitchFamily="34" charset="0"/>
                        </a:rPr>
                        <a:t>Scenario 1</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2563</a:t>
                      </a:r>
                    </a:p>
                  </a:txBody>
                  <a:tcPr marL="9525" marR="9525" marT="9525" marB="0" anchor="ctr"/>
                </a:tc>
                <a:extLst>
                  <a:ext uri="{0D108BD9-81ED-4DB2-BD59-A6C34878D82A}">
                    <a16:rowId xmlns:a16="http://schemas.microsoft.com/office/drawing/2014/main" val="1589448306"/>
                  </a:ext>
                </a:extLst>
              </a:tr>
              <a:tr h="343316">
                <a:tc>
                  <a:txBody>
                    <a:bodyPr/>
                    <a:lstStyle/>
                    <a:p>
                      <a:pPr algn="ctr" fontAlgn="ctr"/>
                      <a:r>
                        <a:rPr lang="en-US" sz="1100" b="0" i="0" u="none" strike="noStrike">
                          <a:solidFill>
                            <a:srgbClr val="000000"/>
                          </a:solidFill>
                          <a:effectLst/>
                          <a:latin typeface="Calibri" panose="020F0502020204030204" pitchFamily="34" charset="0"/>
                        </a:rPr>
                        <a:t>Scenario 2</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1704</a:t>
                      </a:r>
                    </a:p>
                  </a:txBody>
                  <a:tcPr marL="9525" marR="9525" marT="9525" marB="0" anchor="ctr"/>
                </a:tc>
                <a:extLst>
                  <a:ext uri="{0D108BD9-81ED-4DB2-BD59-A6C34878D82A}">
                    <a16:rowId xmlns:a16="http://schemas.microsoft.com/office/drawing/2014/main" val="1040058508"/>
                  </a:ext>
                </a:extLst>
              </a:tr>
              <a:tr h="343316">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4360</a:t>
                      </a:r>
                    </a:p>
                  </a:txBody>
                  <a:tcPr marL="9525" marR="9525" marT="9525" marB="0" anchor="ctr"/>
                </a:tc>
                <a:extLst>
                  <a:ext uri="{0D108BD9-81ED-4DB2-BD59-A6C34878D82A}">
                    <a16:rowId xmlns:a16="http://schemas.microsoft.com/office/drawing/2014/main" val="2019745008"/>
                  </a:ext>
                </a:extLst>
              </a:tr>
            </a:tbl>
          </a:graphicData>
        </a:graphic>
      </p:graphicFrame>
    </p:spTree>
    <p:extLst>
      <p:ext uri="{BB962C8B-B14F-4D97-AF65-F5344CB8AC3E}">
        <p14:creationId xmlns:p14="http://schemas.microsoft.com/office/powerpoint/2010/main" val="26889100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64566" y="533874"/>
            <a:ext cx="7803638" cy="830997"/>
          </a:xfrm>
          <a:prstGeom prst="rect">
            <a:avLst/>
          </a:prstGeom>
          <a:noFill/>
        </p:spPr>
        <p:txBody>
          <a:bodyPr wrap="square" rtlCol="0">
            <a:spAutoFit/>
          </a:bodyPr>
          <a:lstStyle/>
          <a:p>
            <a:r>
              <a:rPr lang="en-US" sz="4800" b="1" dirty="0" smtClean="0">
                <a:solidFill>
                  <a:schemeClr val="bg1"/>
                </a:solidFill>
                <a:latin typeface="Microsoft Sans Serif" panose="020B0604020202020204" pitchFamily="34" charset="0"/>
                <a:cs typeface="Microsoft Sans Serif" panose="020B0604020202020204" pitchFamily="34" charset="0"/>
              </a:rPr>
              <a:t>Preferred Scenario By Level</a:t>
            </a:r>
            <a:endParaRPr lang="en-US" sz="4800" b="1" dirty="0">
              <a:solidFill>
                <a:schemeClr val="bg1"/>
              </a:solidFill>
              <a:latin typeface="Microsoft Sans Serif" panose="020B0604020202020204" pitchFamily="34" charset="0"/>
              <a:cs typeface="Microsoft Sans Serif" panose="020B0604020202020204" pitchFamily="34" charset="0"/>
            </a:endParaRPr>
          </a:p>
        </p:txBody>
      </p:sp>
      <p:pic>
        <p:nvPicPr>
          <p:cNvPr id="4" name="Picture 3"/>
          <p:cNvPicPr>
            <a:picLocks noChangeAspect="1"/>
          </p:cNvPicPr>
          <p:nvPr/>
        </p:nvPicPr>
        <p:blipFill>
          <a:blip r:embed="rId3"/>
          <a:stretch>
            <a:fillRect/>
          </a:stretch>
        </p:blipFill>
        <p:spPr>
          <a:xfrm>
            <a:off x="1521904" y="1763839"/>
            <a:ext cx="8773021" cy="3987737"/>
          </a:xfrm>
          <a:prstGeom prst="rect">
            <a:avLst/>
          </a:prstGeom>
        </p:spPr>
      </p:pic>
      <p:graphicFrame>
        <p:nvGraphicFramePr>
          <p:cNvPr id="2" name="Table 1"/>
          <p:cNvGraphicFramePr>
            <a:graphicFrameLocks noGrp="1"/>
          </p:cNvGraphicFramePr>
          <p:nvPr>
            <p:extLst>
              <p:ext uri="{D42A27DB-BD31-4B8C-83A1-F6EECF244321}">
                <p14:modId xmlns:p14="http://schemas.microsoft.com/office/powerpoint/2010/main" val="3906588361"/>
              </p:ext>
            </p:extLst>
          </p:nvPr>
        </p:nvGraphicFramePr>
        <p:xfrm>
          <a:off x="10067289" y="4778048"/>
          <a:ext cx="1930400" cy="1932095"/>
        </p:xfrm>
        <a:graphic>
          <a:graphicData uri="http://schemas.openxmlformats.org/drawingml/2006/table">
            <a:tbl>
              <a:tblPr firstRow="1" bandRow="1">
                <a:tableStyleId>{5C22544A-7EE6-4342-B048-85BDC9FD1C3A}</a:tableStyleId>
              </a:tblPr>
              <a:tblGrid>
                <a:gridCol w="965200">
                  <a:extLst>
                    <a:ext uri="{9D8B030D-6E8A-4147-A177-3AD203B41FA5}">
                      <a16:colId xmlns:a16="http://schemas.microsoft.com/office/drawing/2014/main" val="2350655500"/>
                    </a:ext>
                  </a:extLst>
                </a:gridCol>
                <a:gridCol w="965200">
                  <a:extLst>
                    <a:ext uri="{9D8B030D-6E8A-4147-A177-3AD203B41FA5}">
                      <a16:colId xmlns:a16="http://schemas.microsoft.com/office/drawing/2014/main" val="2673062976"/>
                    </a:ext>
                  </a:extLst>
                </a:gridCol>
              </a:tblGrid>
              <a:tr h="386419">
                <a:tc>
                  <a:txBody>
                    <a:bodyPr/>
                    <a:lstStyle/>
                    <a:p>
                      <a:pPr algn="ctr" fontAlgn="ctr"/>
                      <a:r>
                        <a:rPr lang="en-US" sz="1100" b="0" i="0" u="none" strike="noStrike" dirty="0">
                          <a:solidFill>
                            <a:srgbClr val="000000"/>
                          </a:solidFill>
                          <a:effectLst/>
                          <a:latin typeface="Calibri" panose="020F0502020204030204" pitchFamily="34" charset="0"/>
                        </a:rPr>
                        <a:t>Responses</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N = </a:t>
                      </a:r>
                    </a:p>
                  </a:txBody>
                  <a:tcPr marL="9525" marR="9525" marT="9525" marB="0" anchor="ctr"/>
                </a:tc>
                <a:extLst>
                  <a:ext uri="{0D108BD9-81ED-4DB2-BD59-A6C34878D82A}">
                    <a16:rowId xmlns:a16="http://schemas.microsoft.com/office/drawing/2014/main" val="923547163"/>
                  </a:ext>
                </a:extLst>
              </a:tr>
              <a:tr h="386419">
                <a:tc>
                  <a:txBody>
                    <a:bodyPr/>
                    <a:lstStyle/>
                    <a:p>
                      <a:pPr algn="ctr" fontAlgn="ctr"/>
                      <a:r>
                        <a:rPr lang="en-US" sz="1100" b="0" i="0" u="none" strike="noStrike">
                          <a:solidFill>
                            <a:srgbClr val="000000"/>
                          </a:solidFill>
                          <a:effectLst/>
                          <a:latin typeface="Calibri" panose="020F0502020204030204" pitchFamily="34" charset="0"/>
                        </a:rPr>
                        <a:t>Elementary</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2504</a:t>
                      </a:r>
                    </a:p>
                  </a:txBody>
                  <a:tcPr marL="9525" marR="9525" marT="9525" marB="0" anchor="ctr"/>
                </a:tc>
                <a:extLst>
                  <a:ext uri="{0D108BD9-81ED-4DB2-BD59-A6C34878D82A}">
                    <a16:rowId xmlns:a16="http://schemas.microsoft.com/office/drawing/2014/main" val="2843796130"/>
                  </a:ext>
                </a:extLst>
              </a:tr>
              <a:tr h="386419">
                <a:tc>
                  <a:txBody>
                    <a:bodyPr/>
                    <a:lstStyle/>
                    <a:p>
                      <a:pPr algn="ctr" fontAlgn="ctr"/>
                      <a:r>
                        <a:rPr lang="en-US" sz="1100" b="0" i="0" u="none" strike="noStrike">
                          <a:solidFill>
                            <a:srgbClr val="000000"/>
                          </a:solidFill>
                          <a:effectLst/>
                          <a:latin typeface="Calibri" panose="020F0502020204030204" pitchFamily="34" charset="0"/>
                        </a:rPr>
                        <a:t>Middle</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1489</a:t>
                      </a:r>
                    </a:p>
                  </a:txBody>
                  <a:tcPr marL="9525" marR="9525" marT="9525" marB="0" anchor="ctr"/>
                </a:tc>
                <a:extLst>
                  <a:ext uri="{0D108BD9-81ED-4DB2-BD59-A6C34878D82A}">
                    <a16:rowId xmlns:a16="http://schemas.microsoft.com/office/drawing/2014/main" val="1665696686"/>
                  </a:ext>
                </a:extLst>
              </a:tr>
              <a:tr h="386419">
                <a:tc>
                  <a:txBody>
                    <a:bodyPr/>
                    <a:lstStyle/>
                    <a:p>
                      <a:pPr algn="ctr" fontAlgn="ctr"/>
                      <a:r>
                        <a:rPr lang="en-US" sz="1100" b="0" i="0" u="none" strike="noStrike">
                          <a:solidFill>
                            <a:srgbClr val="000000"/>
                          </a:solidFill>
                          <a:effectLst/>
                          <a:latin typeface="Calibri" panose="020F0502020204030204" pitchFamily="34" charset="0"/>
                        </a:rPr>
                        <a:t>High</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1774</a:t>
                      </a:r>
                    </a:p>
                  </a:txBody>
                  <a:tcPr marL="9525" marR="9525" marT="9525" marB="0" anchor="ctr"/>
                </a:tc>
                <a:extLst>
                  <a:ext uri="{0D108BD9-81ED-4DB2-BD59-A6C34878D82A}">
                    <a16:rowId xmlns:a16="http://schemas.microsoft.com/office/drawing/2014/main" val="1471356415"/>
                  </a:ext>
                </a:extLst>
              </a:tr>
              <a:tr h="386419">
                <a:tc>
                  <a:txBody>
                    <a:bodyPr/>
                    <a:lstStyle/>
                    <a:p>
                      <a:pPr algn="ctr" fontAlgn="ctr"/>
                      <a:r>
                        <a:rPr lang="en-US" sz="1100" b="0" i="0" u="none" strike="noStrike">
                          <a:solidFill>
                            <a:srgbClr val="000000"/>
                          </a:solidFill>
                          <a:effectLst/>
                          <a:latin typeface="Calibri" panose="020F0502020204030204" pitchFamily="34" charset="0"/>
                        </a:rPr>
                        <a:t>DIstrict</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202</a:t>
                      </a:r>
                    </a:p>
                  </a:txBody>
                  <a:tcPr marL="9525" marR="9525" marT="9525" marB="0" anchor="ctr"/>
                </a:tc>
                <a:extLst>
                  <a:ext uri="{0D108BD9-81ED-4DB2-BD59-A6C34878D82A}">
                    <a16:rowId xmlns:a16="http://schemas.microsoft.com/office/drawing/2014/main" val="2919789442"/>
                  </a:ext>
                </a:extLst>
              </a:tr>
            </a:tbl>
          </a:graphicData>
        </a:graphic>
      </p:graphicFrame>
    </p:spTree>
    <p:extLst>
      <p:ext uri="{BB962C8B-B14F-4D97-AF65-F5344CB8AC3E}">
        <p14:creationId xmlns:p14="http://schemas.microsoft.com/office/powerpoint/2010/main" val="13881056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64566" y="533874"/>
            <a:ext cx="7803638" cy="830997"/>
          </a:xfrm>
          <a:prstGeom prst="rect">
            <a:avLst/>
          </a:prstGeom>
          <a:noFill/>
        </p:spPr>
        <p:txBody>
          <a:bodyPr wrap="square" rtlCol="0">
            <a:spAutoFit/>
          </a:bodyPr>
          <a:lstStyle/>
          <a:p>
            <a:r>
              <a:rPr lang="en-US" sz="4800" b="1" dirty="0" smtClean="0">
                <a:solidFill>
                  <a:schemeClr val="bg1"/>
                </a:solidFill>
                <a:latin typeface="Microsoft Sans Serif" panose="020B0604020202020204" pitchFamily="34" charset="0"/>
                <a:cs typeface="Microsoft Sans Serif" panose="020B0604020202020204" pitchFamily="34" charset="0"/>
              </a:rPr>
              <a:t>Preferred Scenario by Role</a:t>
            </a:r>
            <a:endParaRPr lang="en-US" sz="4800" b="1" dirty="0">
              <a:solidFill>
                <a:schemeClr val="bg1"/>
              </a:solidFill>
              <a:latin typeface="Microsoft Sans Serif" panose="020B0604020202020204" pitchFamily="34" charset="0"/>
              <a:cs typeface="Microsoft Sans Serif"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852459342"/>
              </p:ext>
            </p:extLst>
          </p:nvPr>
        </p:nvGraphicFramePr>
        <p:xfrm>
          <a:off x="10075024" y="4285829"/>
          <a:ext cx="2030154" cy="2572171"/>
        </p:xfrm>
        <a:graphic>
          <a:graphicData uri="http://schemas.openxmlformats.org/drawingml/2006/table">
            <a:tbl>
              <a:tblPr firstRow="1" bandRow="1">
                <a:tableStyleId>{5C22544A-7EE6-4342-B048-85BDC9FD1C3A}</a:tableStyleId>
              </a:tblPr>
              <a:tblGrid>
                <a:gridCol w="1015077">
                  <a:extLst>
                    <a:ext uri="{9D8B030D-6E8A-4147-A177-3AD203B41FA5}">
                      <a16:colId xmlns:a16="http://schemas.microsoft.com/office/drawing/2014/main" val="1856760771"/>
                    </a:ext>
                  </a:extLst>
                </a:gridCol>
                <a:gridCol w="1015077">
                  <a:extLst>
                    <a:ext uri="{9D8B030D-6E8A-4147-A177-3AD203B41FA5}">
                      <a16:colId xmlns:a16="http://schemas.microsoft.com/office/drawing/2014/main" val="3375007457"/>
                    </a:ext>
                  </a:extLst>
                </a:gridCol>
              </a:tblGrid>
              <a:tr h="367453">
                <a:tc>
                  <a:txBody>
                    <a:bodyPr/>
                    <a:lstStyle/>
                    <a:p>
                      <a:pPr algn="ctr" fontAlgn="ctr"/>
                      <a:r>
                        <a:rPr lang="en-US" sz="1100" b="0" i="0" u="none" strike="noStrike" dirty="0">
                          <a:solidFill>
                            <a:srgbClr val="000000"/>
                          </a:solidFill>
                          <a:effectLst/>
                          <a:latin typeface="Calibri" panose="020F0502020204030204" pitchFamily="34" charset="0"/>
                        </a:rPr>
                        <a:t>Responses</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N = </a:t>
                      </a:r>
                    </a:p>
                  </a:txBody>
                  <a:tcPr marL="9525" marR="9525" marT="9525" marB="0" anchor="ctr"/>
                </a:tc>
                <a:extLst>
                  <a:ext uri="{0D108BD9-81ED-4DB2-BD59-A6C34878D82A}">
                    <a16:rowId xmlns:a16="http://schemas.microsoft.com/office/drawing/2014/main" val="3020130943"/>
                  </a:ext>
                </a:extLst>
              </a:tr>
              <a:tr h="367453">
                <a:tc>
                  <a:txBody>
                    <a:bodyPr/>
                    <a:lstStyle/>
                    <a:p>
                      <a:pPr algn="l" fontAlgn="ctr"/>
                      <a:r>
                        <a:rPr lang="en-US" sz="1100" b="0" i="0" u="none" strike="noStrike">
                          <a:solidFill>
                            <a:srgbClr val="000000"/>
                          </a:solidFill>
                          <a:effectLst/>
                          <a:latin typeface="Calibri" panose="020F0502020204030204" pitchFamily="34" charset="0"/>
                        </a:rPr>
                        <a:t>Parent</a:t>
                      </a:r>
                    </a:p>
                  </a:txBody>
                  <a:tcPr marL="9525" marR="9525" marT="9525" marB="0" anchor="ctr"/>
                </a:tc>
                <a:tc>
                  <a:txBody>
                    <a:bodyPr/>
                    <a:lstStyle/>
                    <a:p>
                      <a:pPr algn="r" fontAlgn="ctr"/>
                      <a:r>
                        <a:rPr lang="en-US" sz="1100" b="0" i="0" u="none" strike="noStrike">
                          <a:solidFill>
                            <a:srgbClr val="000000"/>
                          </a:solidFill>
                          <a:effectLst/>
                          <a:latin typeface="Calibri" panose="020F0502020204030204" pitchFamily="34" charset="0"/>
                        </a:rPr>
                        <a:t>2741</a:t>
                      </a:r>
                    </a:p>
                  </a:txBody>
                  <a:tcPr marL="9525" marR="9525" marT="9525" marB="0" anchor="ctr"/>
                </a:tc>
                <a:extLst>
                  <a:ext uri="{0D108BD9-81ED-4DB2-BD59-A6C34878D82A}">
                    <a16:rowId xmlns:a16="http://schemas.microsoft.com/office/drawing/2014/main" val="2188226144"/>
                  </a:ext>
                </a:extLst>
              </a:tr>
              <a:tr h="367453">
                <a:tc>
                  <a:txBody>
                    <a:bodyPr/>
                    <a:lstStyle/>
                    <a:p>
                      <a:pPr algn="l" fontAlgn="ctr"/>
                      <a:r>
                        <a:rPr lang="en-US" sz="1100" b="0" i="0" u="none" strike="noStrike">
                          <a:solidFill>
                            <a:srgbClr val="000000"/>
                          </a:solidFill>
                          <a:effectLst/>
                          <a:latin typeface="Calibri" panose="020F0502020204030204" pitchFamily="34" charset="0"/>
                        </a:rPr>
                        <a:t>Teacher</a:t>
                      </a:r>
                    </a:p>
                  </a:txBody>
                  <a:tcPr marL="9525" marR="9525" marT="9525" marB="0" anchor="ctr"/>
                </a:tc>
                <a:tc>
                  <a:txBody>
                    <a:bodyPr/>
                    <a:lstStyle/>
                    <a:p>
                      <a:pPr algn="r" fontAlgn="ctr"/>
                      <a:r>
                        <a:rPr lang="en-US" sz="1100" b="0" i="0" u="none" strike="noStrike">
                          <a:solidFill>
                            <a:srgbClr val="000000"/>
                          </a:solidFill>
                          <a:effectLst/>
                          <a:latin typeface="Calibri" panose="020F0502020204030204" pitchFamily="34" charset="0"/>
                        </a:rPr>
                        <a:t>1044</a:t>
                      </a:r>
                    </a:p>
                  </a:txBody>
                  <a:tcPr marL="9525" marR="9525" marT="9525" marB="0" anchor="ctr"/>
                </a:tc>
                <a:extLst>
                  <a:ext uri="{0D108BD9-81ED-4DB2-BD59-A6C34878D82A}">
                    <a16:rowId xmlns:a16="http://schemas.microsoft.com/office/drawing/2014/main" val="2388587959"/>
                  </a:ext>
                </a:extLst>
              </a:tr>
              <a:tr h="367453">
                <a:tc>
                  <a:txBody>
                    <a:bodyPr/>
                    <a:lstStyle/>
                    <a:p>
                      <a:pPr algn="l" fontAlgn="ctr"/>
                      <a:r>
                        <a:rPr lang="en-US" sz="1100" b="0" i="0" u="none" strike="noStrike">
                          <a:solidFill>
                            <a:srgbClr val="000000"/>
                          </a:solidFill>
                          <a:effectLst/>
                          <a:latin typeface="Calibri" panose="020F0502020204030204" pitchFamily="34" charset="0"/>
                        </a:rPr>
                        <a:t>Student</a:t>
                      </a:r>
                    </a:p>
                  </a:txBody>
                  <a:tcPr marL="9525" marR="9525" marT="9525" marB="0" anchor="ctr"/>
                </a:tc>
                <a:tc>
                  <a:txBody>
                    <a:bodyPr/>
                    <a:lstStyle/>
                    <a:p>
                      <a:pPr algn="r" fontAlgn="ctr"/>
                      <a:r>
                        <a:rPr lang="en-US" sz="1100" b="0" i="0" u="none" strike="noStrike">
                          <a:solidFill>
                            <a:srgbClr val="000000"/>
                          </a:solidFill>
                          <a:effectLst/>
                          <a:latin typeface="Calibri" panose="020F0502020204030204" pitchFamily="34" charset="0"/>
                        </a:rPr>
                        <a:t>654</a:t>
                      </a:r>
                    </a:p>
                  </a:txBody>
                  <a:tcPr marL="9525" marR="9525" marT="9525" marB="0" anchor="ctr"/>
                </a:tc>
                <a:extLst>
                  <a:ext uri="{0D108BD9-81ED-4DB2-BD59-A6C34878D82A}">
                    <a16:rowId xmlns:a16="http://schemas.microsoft.com/office/drawing/2014/main" val="448968794"/>
                  </a:ext>
                </a:extLst>
              </a:tr>
              <a:tr h="367453">
                <a:tc>
                  <a:txBody>
                    <a:bodyPr/>
                    <a:lstStyle/>
                    <a:p>
                      <a:pPr algn="l" fontAlgn="ctr"/>
                      <a:r>
                        <a:rPr lang="en-US" sz="1100" b="0" i="0" u="none" strike="noStrike">
                          <a:solidFill>
                            <a:srgbClr val="000000"/>
                          </a:solidFill>
                          <a:effectLst/>
                          <a:latin typeface="Calibri" panose="020F0502020204030204" pitchFamily="34" charset="0"/>
                        </a:rPr>
                        <a:t>Admininstrator</a:t>
                      </a:r>
                    </a:p>
                  </a:txBody>
                  <a:tcPr marL="9525" marR="9525" marT="9525" marB="0" anchor="ctr"/>
                </a:tc>
                <a:tc>
                  <a:txBody>
                    <a:bodyPr/>
                    <a:lstStyle/>
                    <a:p>
                      <a:pPr algn="r" fontAlgn="ctr"/>
                      <a:r>
                        <a:rPr lang="en-US" sz="1100" b="0" i="0" u="none" strike="noStrike">
                          <a:solidFill>
                            <a:srgbClr val="000000"/>
                          </a:solidFill>
                          <a:effectLst/>
                          <a:latin typeface="Calibri" panose="020F0502020204030204" pitchFamily="34" charset="0"/>
                        </a:rPr>
                        <a:t>41</a:t>
                      </a:r>
                    </a:p>
                  </a:txBody>
                  <a:tcPr marL="9525" marR="9525" marT="9525" marB="0" anchor="ctr"/>
                </a:tc>
                <a:extLst>
                  <a:ext uri="{0D108BD9-81ED-4DB2-BD59-A6C34878D82A}">
                    <a16:rowId xmlns:a16="http://schemas.microsoft.com/office/drawing/2014/main" val="2646717916"/>
                  </a:ext>
                </a:extLst>
              </a:tr>
              <a:tr h="367453">
                <a:tc>
                  <a:txBody>
                    <a:bodyPr/>
                    <a:lstStyle/>
                    <a:p>
                      <a:pPr algn="l" fontAlgn="ctr"/>
                      <a:r>
                        <a:rPr lang="en-US" sz="1100" b="0" i="0" u="none" strike="noStrike">
                          <a:solidFill>
                            <a:srgbClr val="000000"/>
                          </a:solidFill>
                          <a:effectLst/>
                          <a:latin typeface="Calibri" panose="020F0502020204030204" pitchFamily="34" charset="0"/>
                        </a:rPr>
                        <a:t>Other BCSS</a:t>
                      </a:r>
                    </a:p>
                  </a:txBody>
                  <a:tcPr marL="9525" marR="9525" marT="9525" marB="0" anchor="ctr"/>
                </a:tc>
                <a:tc>
                  <a:txBody>
                    <a:bodyPr/>
                    <a:lstStyle/>
                    <a:p>
                      <a:pPr algn="r" fontAlgn="ctr"/>
                      <a:r>
                        <a:rPr lang="en-US" sz="1100" b="0" i="0" u="none" strike="noStrike">
                          <a:solidFill>
                            <a:srgbClr val="000000"/>
                          </a:solidFill>
                          <a:effectLst/>
                          <a:latin typeface="Calibri" panose="020F0502020204030204" pitchFamily="34" charset="0"/>
                        </a:rPr>
                        <a:t>301</a:t>
                      </a:r>
                    </a:p>
                  </a:txBody>
                  <a:tcPr marL="9525" marR="9525" marT="9525" marB="0" anchor="ctr"/>
                </a:tc>
                <a:extLst>
                  <a:ext uri="{0D108BD9-81ED-4DB2-BD59-A6C34878D82A}">
                    <a16:rowId xmlns:a16="http://schemas.microsoft.com/office/drawing/2014/main" val="3613021844"/>
                  </a:ext>
                </a:extLst>
              </a:tr>
              <a:tr h="367453">
                <a:tc>
                  <a:txBody>
                    <a:bodyPr/>
                    <a:lstStyle/>
                    <a:p>
                      <a:pPr algn="l" fontAlgn="ctr"/>
                      <a:r>
                        <a:rPr lang="en-US" sz="1100" b="0" i="0" u="none" strike="noStrike">
                          <a:solidFill>
                            <a:srgbClr val="000000"/>
                          </a:solidFill>
                          <a:effectLst/>
                          <a:latin typeface="Calibri" panose="020F0502020204030204" pitchFamily="34" charset="0"/>
                        </a:rPr>
                        <a:t>Community</a:t>
                      </a:r>
                    </a:p>
                  </a:txBody>
                  <a:tcPr marL="9525" marR="9525" marT="9525" marB="0" anchor="ctr"/>
                </a:tc>
                <a:tc>
                  <a:txBody>
                    <a:bodyPr/>
                    <a:lstStyle/>
                    <a:p>
                      <a:pPr algn="r" fontAlgn="ctr"/>
                      <a:r>
                        <a:rPr lang="en-US" sz="1100" b="0" i="0" u="none" strike="noStrike" dirty="0">
                          <a:solidFill>
                            <a:srgbClr val="000000"/>
                          </a:solidFill>
                          <a:effectLst/>
                          <a:latin typeface="Calibri" panose="020F0502020204030204" pitchFamily="34" charset="0"/>
                        </a:rPr>
                        <a:t>429</a:t>
                      </a:r>
                    </a:p>
                  </a:txBody>
                  <a:tcPr marL="9525" marR="9525" marT="9525" marB="0" anchor="ctr"/>
                </a:tc>
                <a:extLst>
                  <a:ext uri="{0D108BD9-81ED-4DB2-BD59-A6C34878D82A}">
                    <a16:rowId xmlns:a16="http://schemas.microsoft.com/office/drawing/2014/main" val="1829071354"/>
                  </a:ext>
                </a:extLst>
              </a:tr>
            </a:tbl>
          </a:graphicData>
        </a:graphic>
      </p:graphicFrame>
      <p:pic>
        <p:nvPicPr>
          <p:cNvPr id="3" name="Picture 2"/>
          <p:cNvPicPr>
            <a:picLocks noChangeAspect="1"/>
          </p:cNvPicPr>
          <p:nvPr/>
        </p:nvPicPr>
        <p:blipFill>
          <a:blip r:embed="rId3"/>
          <a:stretch>
            <a:fillRect/>
          </a:stretch>
        </p:blipFill>
        <p:spPr>
          <a:xfrm>
            <a:off x="1525234" y="1792604"/>
            <a:ext cx="8549790" cy="4032123"/>
          </a:xfrm>
          <a:prstGeom prst="rect">
            <a:avLst/>
          </a:prstGeom>
        </p:spPr>
      </p:pic>
    </p:spTree>
    <p:extLst>
      <p:ext uri="{BB962C8B-B14F-4D97-AF65-F5344CB8AC3E}">
        <p14:creationId xmlns:p14="http://schemas.microsoft.com/office/powerpoint/2010/main" val="3177618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89504" y="608689"/>
            <a:ext cx="7803638" cy="584775"/>
          </a:xfrm>
          <a:prstGeom prst="rect">
            <a:avLst/>
          </a:prstGeom>
          <a:noFill/>
        </p:spPr>
        <p:txBody>
          <a:bodyPr wrap="square" rtlCol="0">
            <a:spAutoFit/>
          </a:bodyPr>
          <a:lstStyle/>
          <a:p>
            <a:r>
              <a:rPr lang="en-US" sz="3200" b="1" dirty="0" smtClean="0">
                <a:solidFill>
                  <a:schemeClr val="bg1"/>
                </a:solidFill>
                <a:latin typeface="Microsoft Sans Serif" panose="020B0604020202020204" pitchFamily="34" charset="0"/>
                <a:cs typeface="Microsoft Sans Serif" panose="020B0604020202020204" pitchFamily="34" charset="0"/>
              </a:rPr>
              <a:t>Preferred Scenario by Role and Level</a:t>
            </a:r>
            <a:endParaRPr lang="en-US" sz="3200" b="1" dirty="0">
              <a:solidFill>
                <a:schemeClr val="bg1"/>
              </a:solidFill>
              <a:latin typeface="Microsoft Sans Serif" panose="020B0604020202020204" pitchFamily="34" charset="0"/>
              <a:cs typeface="Microsoft Sans Serif" panose="020B0604020202020204" pitchFamily="34" charset="0"/>
            </a:endParaRPr>
          </a:p>
        </p:txBody>
      </p:sp>
      <p:pic>
        <p:nvPicPr>
          <p:cNvPr id="3" name="Picture 2"/>
          <p:cNvPicPr>
            <a:picLocks noChangeAspect="1"/>
          </p:cNvPicPr>
          <p:nvPr/>
        </p:nvPicPr>
        <p:blipFill>
          <a:blip r:embed="rId4"/>
          <a:stretch>
            <a:fillRect/>
          </a:stretch>
        </p:blipFill>
        <p:spPr>
          <a:xfrm>
            <a:off x="1639061" y="1695450"/>
            <a:ext cx="8438095" cy="4769358"/>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1428252144"/>
              </p:ext>
            </p:extLst>
          </p:nvPr>
        </p:nvGraphicFramePr>
        <p:xfrm>
          <a:off x="10058400" y="2038528"/>
          <a:ext cx="2057398" cy="3708400"/>
        </p:xfrm>
        <a:graphic>
          <a:graphicData uri="http://schemas.openxmlformats.org/drawingml/2006/table">
            <a:tbl>
              <a:tblPr firstRow="1" bandRow="1">
                <a:tableStyleId>{5C22544A-7EE6-4342-B048-85BDC9FD1C3A}</a:tableStyleId>
              </a:tblPr>
              <a:tblGrid>
                <a:gridCol w="1028699">
                  <a:extLst>
                    <a:ext uri="{9D8B030D-6E8A-4147-A177-3AD203B41FA5}">
                      <a16:colId xmlns:a16="http://schemas.microsoft.com/office/drawing/2014/main" val="4109542006"/>
                    </a:ext>
                  </a:extLst>
                </a:gridCol>
                <a:gridCol w="1028699">
                  <a:extLst>
                    <a:ext uri="{9D8B030D-6E8A-4147-A177-3AD203B41FA5}">
                      <a16:colId xmlns:a16="http://schemas.microsoft.com/office/drawing/2014/main" val="2812482836"/>
                    </a:ext>
                  </a:extLst>
                </a:gridCol>
              </a:tblGrid>
              <a:tr h="370840">
                <a:tc>
                  <a:txBody>
                    <a:bodyPr/>
                    <a:lstStyle/>
                    <a:p>
                      <a:pPr algn="ctr" fontAlgn="ctr"/>
                      <a:r>
                        <a:rPr lang="en-US" sz="1100" b="0" i="0" u="none" strike="noStrike" dirty="0">
                          <a:solidFill>
                            <a:srgbClr val="000000"/>
                          </a:solidFill>
                          <a:effectLst/>
                          <a:latin typeface="Calibri" panose="020F0502020204030204" pitchFamily="34" charset="0"/>
                        </a:rPr>
                        <a:t>Responses</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N = </a:t>
                      </a:r>
                    </a:p>
                  </a:txBody>
                  <a:tcPr marL="9525" marR="9525" marT="9525" marB="0" anchor="ctr"/>
                </a:tc>
                <a:extLst>
                  <a:ext uri="{0D108BD9-81ED-4DB2-BD59-A6C34878D82A}">
                    <a16:rowId xmlns:a16="http://schemas.microsoft.com/office/drawing/2014/main" val="1374612282"/>
                  </a:ext>
                </a:extLst>
              </a:tr>
              <a:tr h="370840">
                <a:tc>
                  <a:txBody>
                    <a:bodyPr/>
                    <a:lstStyle/>
                    <a:p>
                      <a:pPr algn="l" fontAlgn="ctr"/>
                      <a:r>
                        <a:rPr lang="en-US" sz="1100" b="0" i="0" u="none" strike="noStrike">
                          <a:solidFill>
                            <a:srgbClr val="000000"/>
                          </a:solidFill>
                          <a:effectLst/>
                          <a:latin typeface="Calibri" panose="020F0502020204030204" pitchFamily="34" charset="0"/>
                        </a:rPr>
                        <a:t>ES - Parent</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1791</a:t>
                      </a:r>
                    </a:p>
                  </a:txBody>
                  <a:tcPr marL="9525" marR="9525" marT="9525" marB="0" anchor="ctr"/>
                </a:tc>
                <a:extLst>
                  <a:ext uri="{0D108BD9-81ED-4DB2-BD59-A6C34878D82A}">
                    <a16:rowId xmlns:a16="http://schemas.microsoft.com/office/drawing/2014/main" val="3518657132"/>
                  </a:ext>
                </a:extLst>
              </a:tr>
              <a:tr h="370840">
                <a:tc>
                  <a:txBody>
                    <a:bodyPr/>
                    <a:lstStyle/>
                    <a:p>
                      <a:pPr algn="l" fontAlgn="ctr"/>
                      <a:r>
                        <a:rPr lang="en-US" sz="1100" b="0" i="0" u="none" strike="noStrike">
                          <a:solidFill>
                            <a:srgbClr val="000000"/>
                          </a:solidFill>
                          <a:effectLst/>
                          <a:latin typeface="Calibri" panose="020F0502020204030204" pitchFamily="34" charset="0"/>
                        </a:rPr>
                        <a:t>ES - Teacher</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667</a:t>
                      </a:r>
                    </a:p>
                  </a:txBody>
                  <a:tcPr marL="9525" marR="9525" marT="9525" marB="0" anchor="ctr"/>
                </a:tc>
                <a:extLst>
                  <a:ext uri="{0D108BD9-81ED-4DB2-BD59-A6C34878D82A}">
                    <a16:rowId xmlns:a16="http://schemas.microsoft.com/office/drawing/2014/main" val="1641138182"/>
                  </a:ext>
                </a:extLst>
              </a:tr>
              <a:tr h="370840">
                <a:tc>
                  <a:txBody>
                    <a:bodyPr/>
                    <a:lstStyle/>
                    <a:p>
                      <a:pPr algn="l" fontAlgn="ctr"/>
                      <a:r>
                        <a:rPr lang="en-US" sz="1100" b="0" i="0" u="none" strike="noStrike">
                          <a:solidFill>
                            <a:srgbClr val="000000"/>
                          </a:solidFill>
                          <a:effectLst/>
                          <a:latin typeface="Calibri" panose="020F0502020204030204" pitchFamily="34" charset="0"/>
                        </a:rPr>
                        <a:t>ES - Student</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193</a:t>
                      </a:r>
                    </a:p>
                  </a:txBody>
                  <a:tcPr marL="9525" marR="9525" marT="9525" marB="0" anchor="ctr"/>
                </a:tc>
                <a:extLst>
                  <a:ext uri="{0D108BD9-81ED-4DB2-BD59-A6C34878D82A}">
                    <a16:rowId xmlns:a16="http://schemas.microsoft.com/office/drawing/2014/main" val="3269324921"/>
                  </a:ext>
                </a:extLst>
              </a:tr>
              <a:tr h="370840">
                <a:tc>
                  <a:txBody>
                    <a:bodyPr/>
                    <a:lstStyle/>
                    <a:p>
                      <a:pPr algn="l" fontAlgn="ctr"/>
                      <a:r>
                        <a:rPr lang="en-US" sz="1100" b="0" i="0" u="none" strike="noStrike">
                          <a:solidFill>
                            <a:srgbClr val="000000"/>
                          </a:solidFill>
                          <a:effectLst/>
                          <a:latin typeface="Calibri" panose="020F0502020204030204" pitchFamily="34" charset="0"/>
                        </a:rPr>
                        <a:t>MS - Parent</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1096</a:t>
                      </a:r>
                    </a:p>
                  </a:txBody>
                  <a:tcPr marL="9525" marR="9525" marT="9525" marB="0" anchor="ctr"/>
                </a:tc>
                <a:extLst>
                  <a:ext uri="{0D108BD9-81ED-4DB2-BD59-A6C34878D82A}">
                    <a16:rowId xmlns:a16="http://schemas.microsoft.com/office/drawing/2014/main" val="2078337133"/>
                  </a:ext>
                </a:extLst>
              </a:tr>
              <a:tr h="370840">
                <a:tc>
                  <a:txBody>
                    <a:bodyPr/>
                    <a:lstStyle/>
                    <a:p>
                      <a:pPr algn="l" fontAlgn="ctr"/>
                      <a:r>
                        <a:rPr lang="en-US" sz="1100" b="0" i="0" u="none" strike="noStrike">
                          <a:solidFill>
                            <a:srgbClr val="000000"/>
                          </a:solidFill>
                          <a:effectLst/>
                          <a:latin typeface="Calibri" panose="020F0502020204030204" pitchFamily="34" charset="0"/>
                        </a:rPr>
                        <a:t>MS - Teacher</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290</a:t>
                      </a:r>
                    </a:p>
                  </a:txBody>
                  <a:tcPr marL="9525" marR="9525" marT="9525" marB="0" anchor="ctr"/>
                </a:tc>
                <a:extLst>
                  <a:ext uri="{0D108BD9-81ED-4DB2-BD59-A6C34878D82A}">
                    <a16:rowId xmlns:a16="http://schemas.microsoft.com/office/drawing/2014/main" val="3511915901"/>
                  </a:ext>
                </a:extLst>
              </a:tr>
              <a:tr h="370840">
                <a:tc>
                  <a:txBody>
                    <a:bodyPr/>
                    <a:lstStyle/>
                    <a:p>
                      <a:pPr algn="l" fontAlgn="ctr"/>
                      <a:r>
                        <a:rPr lang="en-US" sz="1100" b="0" i="0" u="none" strike="noStrike">
                          <a:solidFill>
                            <a:srgbClr val="000000"/>
                          </a:solidFill>
                          <a:effectLst/>
                          <a:latin typeface="Calibri" panose="020F0502020204030204" pitchFamily="34" charset="0"/>
                        </a:rPr>
                        <a:t>MS - Student</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212</a:t>
                      </a:r>
                    </a:p>
                  </a:txBody>
                  <a:tcPr marL="9525" marR="9525" marT="9525" marB="0" anchor="ctr"/>
                </a:tc>
                <a:extLst>
                  <a:ext uri="{0D108BD9-81ED-4DB2-BD59-A6C34878D82A}">
                    <a16:rowId xmlns:a16="http://schemas.microsoft.com/office/drawing/2014/main" val="1443817509"/>
                  </a:ext>
                </a:extLst>
              </a:tr>
              <a:tr h="370840">
                <a:tc>
                  <a:txBody>
                    <a:bodyPr/>
                    <a:lstStyle/>
                    <a:p>
                      <a:pPr algn="l" fontAlgn="ctr"/>
                      <a:r>
                        <a:rPr lang="en-US" sz="1100" b="0" i="0" u="none" strike="noStrike">
                          <a:solidFill>
                            <a:srgbClr val="000000"/>
                          </a:solidFill>
                          <a:effectLst/>
                          <a:latin typeface="Calibri" panose="020F0502020204030204" pitchFamily="34" charset="0"/>
                        </a:rPr>
                        <a:t>HS - Parent</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1212</a:t>
                      </a:r>
                    </a:p>
                  </a:txBody>
                  <a:tcPr marL="9525" marR="9525" marT="9525" marB="0" anchor="ctr"/>
                </a:tc>
                <a:extLst>
                  <a:ext uri="{0D108BD9-81ED-4DB2-BD59-A6C34878D82A}">
                    <a16:rowId xmlns:a16="http://schemas.microsoft.com/office/drawing/2014/main" val="299808491"/>
                  </a:ext>
                </a:extLst>
              </a:tr>
              <a:tr h="370840">
                <a:tc>
                  <a:txBody>
                    <a:bodyPr/>
                    <a:lstStyle/>
                    <a:p>
                      <a:pPr algn="l" fontAlgn="ctr"/>
                      <a:r>
                        <a:rPr lang="en-US" sz="1100" b="0" i="0" u="none" strike="noStrike">
                          <a:solidFill>
                            <a:srgbClr val="000000"/>
                          </a:solidFill>
                          <a:effectLst/>
                          <a:latin typeface="Calibri" panose="020F0502020204030204" pitchFamily="34" charset="0"/>
                        </a:rPr>
                        <a:t>HS - Teacher</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307</a:t>
                      </a:r>
                    </a:p>
                  </a:txBody>
                  <a:tcPr marL="9525" marR="9525" marT="9525" marB="0" anchor="ctr"/>
                </a:tc>
                <a:extLst>
                  <a:ext uri="{0D108BD9-81ED-4DB2-BD59-A6C34878D82A}">
                    <a16:rowId xmlns:a16="http://schemas.microsoft.com/office/drawing/2014/main" val="2699657019"/>
                  </a:ext>
                </a:extLst>
              </a:tr>
              <a:tr h="370840">
                <a:tc>
                  <a:txBody>
                    <a:bodyPr/>
                    <a:lstStyle/>
                    <a:p>
                      <a:pPr algn="l" fontAlgn="ctr"/>
                      <a:r>
                        <a:rPr lang="en-US" sz="1100" b="0" i="0" u="none" strike="noStrike">
                          <a:solidFill>
                            <a:srgbClr val="000000"/>
                          </a:solidFill>
                          <a:effectLst/>
                          <a:latin typeface="Calibri" panose="020F0502020204030204" pitchFamily="34" charset="0"/>
                        </a:rPr>
                        <a:t>HS - Student</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389</a:t>
                      </a:r>
                    </a:p>
                  </a:txBody>
                  <a:tcPr marL="9525" marR="9525" marT="9525" marB="0" anchor="ctr"/>
                </a:tc>
                <a:extLst>
                  <a:ext uri="{0D108BD9-81ED-4DB2-BD59-A6C34878D82A}">
                    <a16:rowId xmlns:a16="http://schemas.microsoft.com/office/drawing/2014/main" val="3888309865"/>
                  </a:ext>
                </a:extLst>
              </a:tr>
            </a:tbl>
          </a:graphicData>
        </a:graphic>
      </p:graphicFrame>
    </p:spTree>
    <p:extLst>
      <p:ext uri="{BB962C8B-B14F-4D97-AF65-F5344CB8AC3E}">
        <p14:creationId xmlns:p14="http://schemas.microsoft.com/office/powerpoint/2010/main" val="1757410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89504" y="608689"/>
            <a:ext cx="7803638" cy="584775"/>
          </a:xfrm>
          <a:prstGeom prst="rect">
            <a:avLst/>
          </a:prstGeom>
          <a:noFill/>
        </p:spPr>
        <p:txBody>
          <a:bodyPr wrap="square" rtlCol="0">
            <a:spAutoFit/>
          </a:bodyPr>
          <a:lstStyle/>
          <a:p>
            <a:r>
              <a:rPr lang="en-US" sz="3200" b="1" dirty="0" smtClean="0">
                <a:solidFill>
                  <a:schemeClr val="bg1"/>
                </a:solidFill>
                <a:latin typeface="Microsoft Sans Serif" panose="020B0604020202020204" pitchFamily="34" charset="0"/>
                <a:cs typeface="Microsoft Sans Serif" panose="020B0604020202020204" pitchFamily="34" charset="0"/>
              </a:rPr>
              <a:t>Committee Recommendation:</a:t>
            </a:r>
            <a:endParaRPr lang="en-US" sz="3200" b="1" dirty="0">
              <a:solidFill>
                <a:schemeClr val="bg1"/>
              </a:solidFill>
              <a:latin typeface="Microsoft Sans Serif" panose="020B0604020202020204" pitchFamily="34" charset="0"/>
              <a:cs typeface="Microsoft Sans Serif" panose="020B0604020202020204" pitchFamily="34" charset="0"/>
            </a:endParaRPr>
          </a:p>
        </p:txBody>
      </p:sp>
      <p:sp>
        <p:nvSpPr>
          <p:cNvPr id="2" name="TextBox 1"/>
          <p:cNvSpPr txBox="1"/>
          <p:nvPr/>
        </p:nvSpPr>
        <p:spPr>
          <a:xfrm>
            <a:off x="2124328" y="2707409"/>
            <a:ext cx="9662288" cy="2123658"/>
          </a:xfrm>
          <a:prstGeom prst="rect">
            <a:avLst/>
          </a:prstGeom>
          <a:noFill/>
        </p:spPr>
        <p:txBody>
          <a:bodyPr wrap="square" rtlCol="0">
            <a:spAutoFit/>
          </a:bodyPr>
          <a:lstStyle/>
          <a:p>
            <a:r>
              <a:rPr lang="en-US" sz="4400" dirty="0" smtClean="0"/>
              <a:t>The Three-Tier Study Committee recommends the Barrow County School System adopt Scenario 1 as presented.</a:t>
            </a:r>
            <a:endParaRPr lang="en-US" sz="4400" dirty="0"/>
          </a:p>
        </p:txBody>
      </p:sp>
    </p:spTree>
    <p:extLst>
      <p:ext uri="{BB962C8B-B14F-4D97-AF65-F5344CB8AC3E}">
        <p14:creationId xmlns:p14="http://schemas.microsoft.com/office/powerpoint/2010/main" val="1301759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56253" y="675190"/>
            <a:ext cx="7803638" cy="461665"/>
          </a:xfrm>
          <a:prstGeom prst="rect">
            <a:avLst/>
          </a:prstGeom>
          <a:noFill/>
        </p:spPr>
        <p:txBody>
          <a:bodyPr wrap="square" rtlCol="0">
            <a:spAutoFit/>
          </a:bodyPr>
          <a:lstStyle/>
          <a:p>
            <a:pPr algn="ctr"/>
            <a:r>
              <a:rPr lang="en-US" sz="2400" b="1" dirty="0" smtClean="0">
                <a:solidFill>
                  <a:schemeClr val="bg1"/>
                </a:solidFill>
                <a:latin typeface="Microsoft Sans Serif" panose="020B0604020202020204" pitchFamily="34" charset="0"/>
                <a:cs typeface="Microsoft Sans Serif" panose="020B0604020202020204" pitchFamily="34" charset="0"/>
              </a:rPr>
              <a:t>Bell Schedule/Transportation Options Feedback</a:t>
            </a:r>
            <a:endParaRPr lang="en-US" sz="2400" b="1" dirty="0">
              <a:solidFill>
                <a:schemeClr val="bg1"/>
              </a:solidFill>
              <a:latin typeface="Microsoft Sans Serif" panose="020B0604020202020204" pitchFamily="34" charset="0"/>
              <a:cs typeface="Microsoft Sans Serif" panose="020B0604020202020204" pitchFamily="34" charset="0"/>
            </a:endParaRPr>
          </a:p>
        </p:txBody>
      </p:sp>
      <p:pic>
        <p:nvPicPr>
          <p:cNvPr id="3" name="Picture 2"/>
          <p:cNvPicPr>
            <a:picLocks noChangeAspect="1"/>
          </p:cNvPicPr>
          <p:nvPr/>
        </p:nvPicPr>
        <p:blipFill>
          <a:blip r:embed="rId4"/>
          <a:stretch>
            <a:fillRect/>
          </a:stretch>
        </p:blipFill>
        <p:spPr>
          <a:xfrm>
            <a:off x="1935629" y="1913572"/>
            <a:ext cx="9643052" cy="3993452"/>
          </a:xfrm>
          <a:prstGeom prst="rect">
            <a:avLst/>
          </a:prstGeom>
        </p:spPr>
      </p:pic>
    </p:spTree>
    <p:extLst>
      <p:ext uri="{BB962C8B-B14F-4D97-AF65-F5344CB8AC3E}">
        <p14:creationId xmlns:p14="http://schemas.microsoft.com/office/powerpoint/2010/main" val="37195245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56253" y="675190"/>
            <a:ext cx="7803638" cy="461665"/>
          </a:xfrm>
          <a:prstGeom prst="rect">
            <a:avLst/>
          </a:prstGeom>
          <a:noFill/>
        </p:spPr>
        <p:txBody>
          <a:bodyPr wrap="square" rtlCol="0">
            <a:spAutoFit/>
          </a:bodyPr>
          <a:lstStyle/>
          <a:p>
            <a:pPr algn="ctr"/>
            <a:r>
              <a:rPr lang="en-US" sz="2400" b="1" dirty="0" smtClean="0">
                <a:solidFill>
                  <a:schemeClr val="bg1"/>
                </a:solidFill>
                <a:latin typeface="Microsoft Sans Serif" panose="020B0604020202020204" pitchFamily="34" charset="0"/>
                <a:cs typeface="Microsoft Sans Serif" panose="020B0604020202020204" pitchFamily="34" charset="0"/>
              </a:rPr>
              <a:t>Bell Schedule/Transportation Options Feedback</a:t>
            </a:r>
            <a:endParaRPr lang="en-US" sz="2400" b="1" dirty="0">
              <a:solidFill>
                <a:schemeClr val="bg1"/>
              </a:solidFill>
              <a:latin typeface="Microsoft Sans Serif" panose="020B0604020202020204" pitchFamily="34" charset="0"/>
              <a:cs typeface="Microsoft Sans Serif" panose="020B0604020202020204" pitchFamily="34" charset="0"/>
            </a:endParaRPr>
          </a:p>
        </p:txBody>
      </p:sp>
      <p:pic>
        <p:nvPicPr>
          <p:cNvPr id="2" name="Picture 1"/>
          <p:cNvPicPr>
            <a:picLocks noChangeAspect="1"/>
          </p:cNvPicPr>
          <p:nvPr/>
        </p:nvPicPr>
        <p:blipFill>
          <a:blip r:embed="rId4"/>
          <a:stretch>
            <a:fillRect/>
          </a:stretch>
        </p:blipFill>
        <p:spPr>
          <a:xfrm>
            <a:off x="2450782" y="1650301"/>
            <a:ext cx="8851202" cy="4687363"/>
          </a:xfrm>
          <a:prstGeom prst="rect">
            <a:avLst/>
          </a:prstGeom>
        </p:spPr>
      </p:pic>
    </p:spTree>
    <p:extLst>
      <p:ext uri="{BB962C8B-B14F-4D97-AF65-F5344CB8AC3E}">
        <p14:creationId xmlns:p14="http://schemas.microsoft.com/office/powerpoint/2010/main" val="1706240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56253" y="675190"/>
            <a:ext cx="7803638" cy="461665"/>
          </a:xfrm>
          <a:prstGeom prst="rect">
            <a:avLst/>
          </a:prstGeom>
          <a:noFill/>
        </p:spPr>
        <p:txBody>
          <a:bodyPr wrap="square" rtlCol="0">
            <a:spAutoFit/>
          </a:bodyPr>
          <a:lstStyle/>
          <a:p>
            <a:pPr algn="ctr"/>
            <a:r>
              <a:rPr lang="en-US" sz="2400" b="1" dirty="0" smtClean="0">
                <a:solidFill>
                  <a:schemeClr val="bg1"/>
                </a:solidFill>
                <a:latin typeface="Microsoft Sans Serif" panose="020B0604020202020204" pitchFamily="34" charset="0"/>
                <a:cs typeface="Microsoft Sans Serif" panose="020B0604020202020204" pitchFamily="34" charset="0"/>
              </a:rPr>
              <a:t>Bell Schedule/Transportation Options Feedback</a:t>
            </a:r>
            <a:endParaRPr lang="en-US" sz="2400" b="1" dirty="0">
              <a:solidFill>
                <a:schemeClr val="bg1"/>
              </a:solidFill>
              <a:latin typeface="Microsoft Sans Serif" panose="020B0604020202020204" pitchFamily="34" charset="0"/>
              <a:cs typeface="Microsoft Sans Serif" panose="020B0604020202020204" pitchFamily="34" charset="0"/>
            </a:endParaRPr>
          </a:p>
        </p:txBody>
      </p:sp>
      <p:sp>
        <p:nvSpPr>
          <p:cNvPr id="2" name="TextBox 1"/>
          <p:cNvSpPr txBox="1"/>
          <p:nvPr/>
        </p:nvSpPr>
        <p:spPr>
          <a:xfrm>
            <a:off x="3217024" y="2069868"/>
            <a:ext cx="7124007" cy="4647426"/>
          </a:xfrm>
          <a:prstGeom prst="rect">
            <a:avLst/>
          </a:prstGeom>
          <a:noFill/>
        </p:spPr>
        <p:txBody>
          <a:bodyPr wrap="square" rtlCol="0">
            <a:spAutoFit/>
          </a:bodyPr>
          <a:lstStyle/>
          <a:p>
            <a:pPr algn="ctr"/>
            <a:r>
              <a:rPr lang="en-US" sz="9600" dirty="0" smtClean="0"/>
              <a:t>4360</a:t>
            </a:r>
            <a:endParaRPr lang="en-US" sz="6000" dirty="0" smtClean="0"/>
          </a:p>
          <a:p>
            <a:r>
              <a:rPr lang="en-US" sz="6000" dirty="0" smtClean="0"/>
              <a:t>Individual Responses*</a:t>
            </a:r>
          </a:p>
          <a:p>
            <a:endParaRPr lang="en-US" sz="3600" dirty="0" smtClean="0"/>
          </a:p>
          <a:p>
            <a:pPr algn="r"/>
            <a:r>
              <a:rPr lang="en-US" sz="3200" dirty="0" smtClean="0"/>
              <a:t>*As of May 21st at 6:25pm</a:t>
            </a:r>
          </a:p>
          <a:p>
            <a:endParaRPr lang="en-US" sz="7200" dirty="0"/>
          </a:p>
        </p:txBody>
      </p:sp>
    </p:spTree>
    <p:extLst>
      <p:ext uri="{BB962C8B-B14F-4D97-AF65-F5344CB8AC3E}">
        <p14:creationId xmlns:p14="http://schemas.microsoft.com/office/powerpoint/2010/main" val="14140603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64566" y="533874"/>
            <a:ext cx="7803638" cy="830997"/>
          </a:xfrm>
          <a:prstGeom prst="rect">
            <a:avLst/>
          </a:prstGeom>
          <a:noFill/>
        </p:spPr>
        <p:txBody>
          <a:bodyPr wrap="square" rtlCol="0">
            <a:spAutoFit/>
          </a:bodyPr>
          <a:lstStyle/>
          <a:p>
            <a:r>
              <a:rPr lang="en-US" sz="4800" b="1" dirty="0" smtClean="0">
                <a:solidFill>
                  <a:schemeClr val="bg1"/>
                </a:solidFill>
                <a:latin typeface="Microsoft Sans Serif" panose="020B0604020202020204" pitchFamily="34" charset="0"/>
                <a:cs typeface="Microsoft Sans Serif" panose="020B0604020202020204" pitchFamily="34" charset="0"/>
              </a:rPr>
              <a:t>Affiliation by Role and Level</a:t>
            </a:r>
            <a:endParaRPr lang="en-US" sz="4800" b="1" dirty="0">
              <a:solidFill>
                <a:schemeClr val="bg1"/>
              </a:solidFill>
              <a:latin typeface="Microsoft Sans Serif" panose="020B0604020202020204" pitchFamily="34" charset="0"/>
              <a:cs typeface="Microsoft Sans Serif"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168321440"/>
              </p:ext>
            </p:extLst>
          </p:nvPr>
        </p:nvGraphicFramePr>
        <p:xfrm>
          <a:off x="2771833" y="1898745"/>
          <a:ext cx="8128002" cy="2966720"/>
        </p:xfrm>
        <a:graphic>
          <a:graphicData uri="http://schemas.openxmlformats.org/drawingml/2006/table">
            <a:tbl>
              <a:tblPr firstRow="1" bandRow="1">
                <a:tableStyleId>{5C22544A-7EE6-4342-B048-85BDC9FD1C3A}</a:tableStyleId>
              </a:tblPr>
              <a:tblGrid>
                <a:gridCol w="1354667">
                  <a:extLst>
                    <a:ext uri="{9D8B030D-6E8A-4147-A177-3AD203B41FA5}">
                      <a16:colId xmlns:a16="http://schemas.microsoft.com/office/drawing/2014/main" val="3157977287"/>
                    </a:ext>
                  </a:extLst>
                </a:gridCol>
                <a:gridCol w="1354667">
                  <a:extLst>
                    <a:ext uri="{9D8B030D-6E8A-4147-A177-3AD203B41FA5}">
                      <a16:colId xmlns:a16="http://schemas.microsoft.com/office/drawing/2014/main" val="3034668499"/>
                    </a:ext>
                  </a:extLst>
                </a:gridCol>
                <a:gridCol w="1354667">
                  <a:extLst>
                    <a:ext uri="{9D8B030D-6E8A-4147-A177-3AD203B41FA5}">
                      <a16:colId xmlns:a16="http://schemas.microsoft.com/office/drawing/2014/main" val="507753277"/>
                    </a:ext>
                  </a:extLst>
                </a:gridCol>
                <a:gridCol w="1354667">
                  <a:extLst>
                    <a:ext uri="{9D8B030D-6E8A-4147-A177-3AD203B41FA5}">
                      <a16:colId xmlns:a16="http://schemas.microsoft.com/office/drawing/2014/main" val="3249726166"/>
                    </a:ext>
                  </a:extLst>
                </a:gridCol>
                <a:gridCol w="1354667">
                  <a:extLst>
                    <a:ext uri="{9D8B030D-6E8A-4147-A177-3AD203B41FA5}">
                      <a16:colId xmlns:a16="http://schemas.microsoft.com/office/drawing/2014/main" val="327172808"/>
                    </a:ext>
                  </a:extLst>
                </a:gridCol>
                <a:gridCol w="1354667">
                  <a:extLst>
                    <a:ext uri="{9D8B030D-6E8A-4147-A177-3AD203B41FA5}">
                      <a16:colId xmlns:a16="http://schemas.microsoft.com/office/drawing/2014/main" val="285521326"/>
                    </a:ext>
                  </a:extLst>
                </a:gridCol>
              </a:tblGrid>
              <a:tr h="370840">
                <a:tc>
                  <a:txBody>
                    <a:bodyPr/>
                    <a:lstStyle/>
                    <a:p>
                      <a:pPr algn="ctr" fontAlgn="ctr"/>
                      <a:r>
                        <a:rPr lang="en-US" sz="1100" b="0" i="0" u="none" strike="noStrike" dirty="0">
                          <a:solidFill>
                            <a:srgbClr val="000000"/>
                          </a:solidFill>
                          <a:effectLst/>
                          <a:latin typeface="Calibri" panose="020F0502020204030204" pitchFamily="34" charset="0"/>
                        </a:rPr>
                        <a:t>Group</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Elementary</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Middle </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High</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District</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Total</a:t>
                      </a:r>
                    </a:p>
                  </a:txBody>
                  <a:tcPr marL="9525" marR="9525" marT="9525" marB="0" anchor="ctr"/>
                </a:tc>
                <a:extLst>
                  <a:ext uri="{0D108BD9-81ED-4DB2-BD59-A6C34878D82A}">
                    <a16:rowId xmlns:a16="http://schemas.microsoft.com/office/drawing/2014/main" val="1236597587"/>
                  </a:ext>
                </a:extLst>
              </a:tr>
              <a:tr h="370840">
                <a:tc>
                  <a:txBody>
                    <a:bodyPr/>
                    <a:lstStyle/>
                    <a:p>
                      <a:pPr algn="l" fontAlgn="ctr"/>
                      <a:r>
                        <a:rPr lang="en-US" sz="1100" b="0" i="0" u="none" strike="noStrike">
                          <a:solidFill>
                            <a:srgbClr val="000000"/>
                          </a:solidFill>
                          <a:effectLst/>
                          <a:latin typeface="Calibri" panose="020F0502020204030204" pitchFamily="34" charset="0"/>
                        </a:rPr>
                        <a:t>Student</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190</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207</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382</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21</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800</a:t>
                      </a:r>
                    </a:p>
                  </a:txBody>
                  <a:tcPr marL="9525" marR="9525" marT="9525" marB="0" anchor="ctr"/>
                </a:tc>
                <a:extLst>
                  <a:ext uri="{0D108BD9-81ED-4DB2-BD59-A6C34878D82A}">
                    <a16:rowId xmlns:a16="http://schemas.microsoft.com/office/drawing/2014/main" val="36843517"/>
                  </a:ext>
                </a:extLst>
              </a:tr>
              <a:tr h="370840">
                <a:tc>
                  <a:txBody>
                    <a:bodyPr/>
                    <a:lstStyle/>
                    <a:p>
                      <a:pPr algn="l" fontAlgn="ctr"/>
                      <a:r>
                        <a:rPr lang="en-US" sz="1100" b="0" i="0" u="none" strike="noStrike">
                          <a:solidFill>
                            <a:srgbClr val="000000"/>
                          </a:solidFill>
                          <a:effectLst/>
                          <a:latin typeface="Calibri" panose="020F0502020204030204" pitchFamily="34" charset="0"/>
                        </a:rPr>
                        <a:t>Parent</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1765</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1083</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1191</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94</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4133</a:t>
                      </a:r>
                    </a:p>
                  </a:txBody>
                  <a:tcPr marL="9525" marR="9525" marT="9525" marB="0" anchor="ctr"/>
                </a:tc>
                <a:extLst>
                  <a:ext uri="{0D108BD9-81ED-4DB2-BD59-A6C34878D82A}">
                    <a16:rowId xmlns:a16="http://schemas.microsoft.com/office/drawing/2014/main" val="1317883292"/>
                  </a:ext>
                </a:extLst>
              </a:tr>
              <a:tr h="370840">
                <a:tc>
                  <a:txBody>
                    <a:bodyPr/>
                    <a:lstStyle/>
                    <a:p>
                      <a:pPr algn="l" fontAlgn="ctr"/>
                      <a:r>
                        <a:rPr lang="en-US" sz="1100" b="0" i="0" u="none" strike="noStrike">
                          <a:solidFill>
                            <a:srgbClr val="000000"/>
                          </a:solidFill>
                          <a:effectLst/>
                          <a:latin typeface="Calibri" panose="020F0502020204030204" pitchFamily="34" charset="0"/>
                        </a:rPr>
                        <a:t>Teacher</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661</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288</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302</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21</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1272</a:t>
                      </a:r>
                    </a:p>
                  </a:txBody>
                  <a:tcPr marL="9525" marR="9525" marT="9525" marB="0" anchor="ctr"/>
                </a:tc>
                <a:extLst>
                  <a:ext uri="{0D108BD9-81ED-4DB2-BD59-A6C34878D82A}">
                    <a16:rowId xmlns:a16="http://schemas.microsoft.com/office/drawing/2014/main" val="3656858708"/>
                  </a:ext>
                </a:extLst>
              </a:tr>
              <a:tr h="370840">
                <a:tc>
                  <a:txBody>
                    <a:bodyPr/>
                    <a:lstStyle/>
                    <a:p>
                      <a:pPr algn="l" fontAlgn="ctr"/>
                      <a:r>
                        <a:rPr lang="en-US" sz="1100" b="0" i="0" u="none" strike="noStrike">
                          <a:solidFill>
                            <a:srgbClr val="000000"/>
                          </a:solidFill>
                          <a:effectLst/>
                          <a:latin typeface="Calibri" panose="020F0502020204030204" pitchFamily="34" charset="0"/>
                        </a:rPr>
                        <a:t>Administrator</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20</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13</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6</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9</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48</a:t>
                      </a:r>
                    </a:p>
                  </a:txBody>
                  <a:tcPr marL="9525" marR="9525" marT="9525" marB="0" anchor="ctr"/>
                </a:tc>
                <a:extLst>
                  <a:ext uri="{0D108BD9-81ED-4DB2-BD59-A6C34878D82A}">
                    <a16:rowId xmlns:a16="http://schemas.microsoft.com/office/drawing/2014/main" val="3391073023"/>
                  </a:ext>
                </a:extLst>
              </a:tr>
              <a:tr h="370840">
                <a:tc>
                  <a:txBody>
                    <a:bodyPr/>
                    <a:lstStyle/>
                    <a:p>
                      <a:pPr algn="l" fontAlgn="ctr"/>
                      <a:r>
                        <a:rPr lang="en-US" sz="1100" b="0" i="0" u="none" strike="noStrike">
                          <a:solidFill>
                            <a:srgbClr val="000000"/>
                          </a:solidFill>
                          <a:effectLst/>
                          <a:latin typeface="Calibri" panose="020F0502020204030204" pitchFamily="34" charset="0"/>
                        </a:rPr>
                        <a:t>Other BCSS</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168</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113</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132</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69</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482</a:t>
                      </a:r>
                    </a:p>
                  </a:txBody>
                  <a:tcPr marL="9525" marR="9525" marT="9525" marB="0" anchor="ctr"/>
                </a:tc>
                <a:extLst>
                  <a:ext uri="{0D108BD9-81ED-4DB2-BD59-A6C34878D82A}">
                    <a16:rowId xmlns:a16="http://schemas.microsoft.com/office/drawing/2014/main" val="918443944"/>
                  </a:ext>
                </a:extLst>
              </a:tr>
              <a:tr h="370840">
                <a:tc>
                  <a:txBody>
                    <a:bodyPr/>
                    <a:lstStyle/>
                    <a:p>
                      <a:pPr algn="l" fontAlgn="ctr"/>
                      <a:r>
                        <a:rPr lang="en-US" sz="1100" b="0" i="0" u="none" strike="noStrike">
                          <a:solidFill>
                            <a:srgbClr val="000000"/>
                          </a:solidFill>
                          <a:effectLst/>
                          <a:latin typeface="Calibri" panose="020F0502020204030204" pitchFamily="34" charset="0"/>
                        </a:rPr>
                        <a:t>Community</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253</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154</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191</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88</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686</a:t>
                      </a:r>
                    </a:p>
                  </a:txBody>
                  <a:tcPr marL="9525" marR="9525" marT="9525" marB="0" anchor="ctr"/>
                </a:tc>
                <a:extLst>
                  <a:ext uri="{0D108BD9-81ED-4DB2-BD59-A6C34878D82A}">
                    <a16:rowId xmlns:a16="http://schemas.microsoft.com/office/drawing/2014/main" val="4175278047"/>
                  </a:ext>
                </a:extLst>
              </a:tr>
              <a:tr h="370840">
                <a:tc>
                  <a:txBody>
                    <a:bodyPr/>
                    <a:lstStyle/>
                    <a:p>
                      <a:pPr algn="l" fontAlgn="ctr"/>
                      <a:r>
                        <a:rPr lang="en-US" sz="1100" b="0" i="0" u="none" strike="noStrike">
                          <a:solidFill>
                            <a:srgbClr val="000000"/>
                          </a:solidFill>
                          <a:effectLst/>
                          <a:latin typeface="Calibri" panose="020F0502020204030204" pitchFamily="34" charset="0"/>
                        </a:rPr>
                        <a:t>Total</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3057</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1858</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2204</a:t>
                      </a:r>
                    </a:p>
                  </a:txBody>
                  <a:tcPr marL="9525" marR="9525" marT="9525" marB="0" anchor="ctr"/>
                </a:tc>
                <a:tc>
                  <a:txBody>
                    <a:bodyPr/>
                    <a:lstStyle/>
                    <a:p>
                      <a:pPr algn="ctr" fontAlgn="ctr"/>
                      <a:r>
                        <a:rPr lang="en-US" sz="1100" b="0" i="0" u="none" strike="noStrike">
                          <a:solidFill>
                            <a:srgbClr val="000000"/>
                          </a:solidFill>
                          <a:effectLst/>
                          <a:latin typeface="Calibri" panose="020F0502020204030204" pitchFamily="34" charset="0"/>
                        </a:rPr>
                        <a:t>302</a:t>
                      </a:r>
                    </a:p>
                  </a:txBody>
                  <a:tcPr marL="9525" marR="9525" marT="9525" marB="0" anchor="ctr"/>
                </a:tc>
                <a:tc>
                  <a:txBody>
                    <a:bodyPr/>
                    <a:lstStyle/>
                    <a:p>
                      <a:pPr algn="ctr" fontAlgn="ctr"/>
                      <a:r>
                        <a:rPr lang="en-US" sz="1100" b="0" i="0" u="none" strike="noStrike" dirty="0">
                          <a:solidFill>
                            <a:srgbClr val="000000"/>
                          </a:solidFill>
                          <a:effectLst/>
                          <a:latin typeface="Calibri" panose="020F0502020204030204" pitchFamily="34" charset="0"/>
                        </a:rPr>
                        <a:t>7421</a:t>
                      </a:r>
                    </a:p>
                  </a:txBody>
                  <a:tcPr marL="9525" marR="9525" marT="9525" marB="0" anchor="ctr"/>
                </a:tc>
                <a:extLst>
                  <a:ext uri="{0D108BD9-81ED-4DB2-BD59-A6C34878D82A}">
                    <a16:rowId xmlns:a16="http://schemas.microsoft.com/office/drawing/2014/main" val="3441718021"/>
                  </a:ext>
                </a:extLst>
              </a:tr>
            </a:tbl>
          </a:graphicData>
        </a:graphic>
      </p:graphicFrame>
      <p:sp>
        <p:nvSpPr>
          <p:cNvPr id="3" name="TextBox 2"/>
          <p:cNvSpPr txBox="1"/>
          <p:nvPr/>
        </p:nvSpPr>
        <p:spPr>
          <a:xfrm>
            <a:off x="3110810" y="5076173"/>
            <a:ext cx="7789025" cy="923330"/>
          </a:xfrm>
          <a:prstGeom prst="rect">
            <a:avLst/>
          </a:prstGeom>
          <a:noFill/>
        </p:spPr>
        <p:txBody>
          <a:bodyPr wrap="square" rtlCol="0">
            <a:spAutoFit/>
          </a:bodyPr>
          <a:lstStyle/>
          <a:p>
            <a:r>
              <a:rPr lang="en-US" dirty="0" smtClean="0"/>
              <a:t>Respondents could chose more than one role and level.  For example, parent and teacher or parent of children at multiple levels.  They only submitted one response but checked multiple levels and roles.</a:t>
            </a:r>
            <a:endParaRPr lang="en-US" dirty="0"/>
          </a:p>
        </p:txBody>
      </p:sp>
    </p:spTree>
    <p:extLst>
      <p:ext uri="{BB962C8B-B14F-4D97-AF65-F5344CB8AC3E}">
        <p14:creationId xmlns:p14="http://schemas.microsoft.com/office/powerpoint/2010/main" val="33629528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89504" y="608689"/>
            <a:ext cx="7803638" cy="584775"/>
          </a:xfrm>
          <a:prstGeom prst="rect">
            <a:avLst/>
          </a:prstGeom>
          <a:noFill/>
        </p:spPr>
        <p:txBody>
          <a:bodyPr wrap="square" rtlCol="0">
            <a:spAutoFit/>
          </a:bodyPr>
          <a:lstStyle/>
          <a:p>
            <a:r>
              <a:rPr lang="en-US" sz="3200" b="1" dirty="0" smtClean="0">
                <a:solidFill>
                  <a:schemeClr val="bg1"/>
                </a:solidFill>
                <a:latin typeface="Microsoft Sans Serif" panose="020B0604020202020204" pitchFamily="34" charset="0"/>
                <a:cs typeface="Microsoft Sans Serif" panose="020B0604020202020204" pitchFamily="34" charset="0"/>
              </a:rPr>
              <a:t>What do you like about Scenario 1?</a:t>
            </a:r>
            <a:endParaRPr lang="en-US" sz="3200" b="1" dirty="0">
              <a:solidFill>
                <a:schemeClr val="bg1"/>
              </a:solidFill>
              <a:latin typeface="Microsoft Sans Serif" panose="020B0604020202020204" pitchFamily="34" charset="0"/>
              <a:cs typeface="Microsoft Sans Serif" panose="020B0604020202020204" pitchFamily="34" charset="0"/>
            </a:endParaRPr>
          </a:p>
        </p:txBody>
      </p:sp>
      <p:sp>
        <p:nvSpPr>
          <p:cNvPr id="3" name="Rectangle 2"/>
          <p:cNvSpPr/>
          <p:nvPr/>
        </p:nvSpPr>
        <p:spPr>
          <a:xfrm>
            <a:off x="2480944" y="2548404"/>
            <a:ext cx="8875904" cy="2954655"/>
          </a:xfrm>
          <a:prstGeom prst="rect">
            <a:avLst/>
          </a:prstGeom>
        </p:spPr>
        <p:txBody>
          <a:bodyPr wrap="square">
            <a:spAutoFit/>
          </a:bodyPr>
          <a:lstStyle/>
          <a:p>
            <a:pPr marL="342900" indent="-342900" fontAlgn="base">
              <a:buFont typeface="Arial" panose="020B0604020202020204" pitchFamily="34" charset="0"/>
              <a:buChar char="•"/>
            </a:pPr>
            <a:r>
              <a:rPr lang="en-US" sz="2400" dirty="0"/>
              <a:t>Earlier start for ES and shorter day (16%) </a:t>
            </a:r>
          </a:p>
          <a:p>
            <a:pPr marL="342900" indent="-342900" fontAlgn="base">
              <a:buFont typeface="Arial" panose="020B0604020202020204" pitchFamily="34" charset="0"/>
              <a:buChar char="•"/>
            </a:pPr>
            <a:r>
              <a:rPr lang="en-US" sz="2400" dirty="0"/>
              <a:t>Later start for MS/HS (15%) </a:t>
            </a:r>
          </a:p>
          <a:p>
            <a:pPr marL="342900" indent="-342900" fontAlgn="base">
              <a:buFont typeface="Arial" panose="020B0604020202020204" pitchFamily="34" charset="0"/>
              <a:buChar char="•"/>
            </a:pPr>
            <a:r>
              <a:rPr lang="en-US" sz="2400" dirty="0"/>
              <a:t>Earlier end time for ES (11%) </a:t>
            </a:r>
          </a:p>
          <a:p>
            <a:pPr marL="342900" indent="-342900" fontAlgn="base">
              <a:buFont typeface="Arial" panose="020B0604020202020204" pitchFamily="34" charset="0"/>
              <a:buChar char="•"/>
            </a:pPr>
            <a:r>
              <a:rPr lang="en-US" sz="2400" dirty="0"/>
              <a:t>“Nothing” - Do not like this scenario (9%) </a:t>
            </a:r>
          </a:p>
          <a:p>
            <a:pPr marL="342900" indent="-342900" fontAlgn="base">
              <a:buFont typeface="Arial" panose="020B0604020202020204" pitchFamily="34" charset="0"/>
              <a:buChar char="•"/>
            </a:pPr>
            <a:r>
              <a:rPr lang="en-US" sz="2400" dirty="0"/>
              <a:t>Research -HS needs more rest/ ES better early in day (8%) </a:t>
            </a:r>
          </a:p>
          <a:p>
            <a:pPr marL="342900" indent="-342900" fontAlgn="base">
              <a:buFont typeface="Arial" panose="020B0604020202020204" pitchFamily="34" charset="0"/>
              <a:buChar char="•"/>
            </a:pPr>
            <a:r>
              <a:rPr lang="en-US" sz="2400" dirty="0"/>
              <a:t>More planning time for ES (7%) </a:t>
            </a:r>
          </a:p>
          <a:p>
            <a:pPr marL="342900" indent="-342900" fontAlgn="base">
              <a:buFont typeface="Arial" panose="020B0604020202020204" pitchFamily="34" charset="0"/>
              <a:buChar char="•"/>
            </a:pPr>
            <a:r>
              <a:rPr lang="en-US" sz="2400" dirty="0"/>
              <a:t>Transportation- less crowding on buses, ES doesn’t wait in PM (6%)</a:t>
            </a:r>
            <a:r>
              <a:rPr lang="en-US" dirty="0"/>
              <a:t> </a:t>
            </a:r>
          </a:p>
          <a:p>
            <a:endParaRPr lang="en-US"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11775772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118872"/>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89504" y="608689"/>
            <a:ext cx="7803638" cy="584775"/>
          </a:xfrm>
          <a:prstGeom prst="rect">
            <a:avLst/>
          </a:prstGeom>
          <a:noFill/>
        </p:spPr>
        <p:txBody>
          <a:bodyPr wrap="square" rtlCol="0">
            <a:spAutoFit/>
          </a:bodyPr>
          <a:lstStyle/>
          <a:p>
            <a:r>
              <a:rPr lang="en-US" sz="3200" b="1" dirty="0" smtClean="0">
                <a:solidFill>
                  <a:schemeClr val="bg1"/>
                </a:solidFill>
                <a:latin typeface="Microsoft Sans Serif" panose="020B0604020202020204" pitchFamily="34" charset="0"/>
                <a:cs typeface="Microsoft Sans Serif" panose="020B0604020202020204" pitchFamily="34" charset="0"/>
              </a:rPr>
              <a:t>What do you dislike about Scenario 1?</a:t>
            </a:r>
            <a:endParaRPr lang="en-US" sz="3200" b="1" dirty="0">
              <a:solidFill>
                <a:schemeClr val="bg1"/>
              </a:solidFill>
              <a:latin typeface="Microsoft Sans Serif" panose="020B0604020202020204" pitchFamily="34" charset="0"/>
              <a:cs typeface="Microsoft Sans Serif" panose="020B0604020202020204" pitchFamily="34" charset="0"/>
            </a:endParaRPr>
          </a:p>
        </p:txBody>
      </p:sp>
      <p:sp>
        <p:nvSpPr>
          <p:cNvPr id="4" name="TextBox 3"/>
          <p:cNvSpPr txBox="1"/>
          <p:nvPr/>
        </p:nvSpPr>
        <p:spPr>
          <a:xfrm>
            <a:off x="2587752" y="2560320"/>
            <a:ext cx="8942832" cy="2246769"/>
          </a:xfrm>
          <a:prstGeom prst="rect">
            <a:avLst/>
          </a:prstGeom>
          <a:noFill/>
        </p:spPr>
        <p:txBody>
          <a:bodyPr wrap="square" rtlCol="0">
            <a:spAutoFit/>
          </a:bodyPr>
          <a:lstStyle/>
          <a:p>
            <a:pPr marL="457200" indent="-457200" fontAlgn="base">
              <a:buFont typeface="Arial" panose="020B0604020202020204" pitchFamily="34" charset="0"/>
              <a:buChar char="•"/>
            </a:pPr>
            <a:r>
              <a:rPr lang="en-US" sz="2800" dirty="0"/>
              <a:t>“Nothing” </a:t>
            </a:r>
            <a:r>
              <a:rPr lang="en-US" sz="2800" smtClean="0"/>
              <a:t>– </a:t>
            </a:r>
            <a:r>
              <a:rPr lang="en-US" sz="2800" smtClean="0"/>
              <a:t>Like </a:t>
            </a:r>
            <a:r>
              <a:rPr lang="en-US" sz="2800" dirty="0"/>
              <a:t>this scenario (17%) </a:t>
            </a:r>
          </a:p>
          <a:p>
            <a:pPr marL="457200" indent="-457200" fontAlgn="base">
              <a:buFont typeface="Arial" panose="020B0604020202020204" pitchFamily="34" charset="0"/>
              <a:buChar char="•"/>
            </a:pPr>
            <a:r>
              <a:rPr lang="en-US" sz="2800" dirty="0"/>
              <a:t>Too early for younger students (14%) </a:t>
            </a:r>
          </a:p>
          <a:p>
            <a:pPr marL="457200" indent="-457200" fontAlgn="base">
              <a:buFont typeface="Arial" panose="020B0604020202020204" pitchFamily="34" charset="0"/>
              <a:buChar char="•"/>
            </a:pPr>
            <a:r>
              <a:rPr lang="en-US" sz="2800" dirty="0"/>
              <a:t>Too late for MS/HS - due to sports, jobs, babysit (14%) </a:t>
            </a:r>
          </a:p>
          <a:p>
            <a:pPr marL="457200" indent="-457200" fontAlgn="base">
              <a:buFont typeface="Arial" panose="020B0604020202020204" pitchFamily="34" charset="0"/>
              <a:buChar char="•"/>
            </a:pPr>
            <a:r>
              <a:rPr lang="en-US" sz="2800" dirty="0"/>
              <a:t>Childcare for students (9%) </a:t>
            </a:r>
          </a:p>
          <a:p>
            <a:pPr marL="457200" indent="-457200" fontAlgn="base">
              <a:buFont typeface="Arial" panose="020B0604020202020204" pitchFamily="34" charset="0"/>
              <a:buChar char="•"/>
            </a:pPr>
            <a:r>
              <a:rPr lang="en-US" sz="2800" dirty="0"/>
              <a:t>Cost to transportation (7%) </a:t>
            </a:r>
          </a:p>
        </p:txBody>
      </p:sp>
    </p:spTree>
    <p:extLst>
      <p:ext uri="{BB962C8B-B14F-4D97-AF65-F5344CB8AC3E}">
        <p14:creationId xmlns:p14="http://schemas.microsoft.com/office/powerpoint/2010/main" val="18696531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89504" y="608689"/>
            <a:ext cx="7803638" cy="584775"/>
          </a:xfrm>
          <a:prstGeom prst="rect">
            <a:avLst/>
          </a:prstGeom>
          <a:noFill/>
        </p:spPr>
        <p:txBody>
          <a:bodyPr wrap="square" rtlCol="0">
            <a:spAutoFit/>
          </a:bodyPr>
          <a:lstStyle/>
          <a:p>
            <a:r>
              <a:rPr lang="en-US" sz="3200" b="1" dirty="0">
                <a:solidFill>
                  <a:schemeClr val="bg1"/>
                </a:solidFill>
                <a:latin typeface="Microsoft Sans Serif" panose="020B0604020202020204" pitchFamily="34" charset="0"/>
                <a:cs typeface="Microsoft Sans Serif" panose="020B0604020202020204" pitchFamily="34" charset="0"/>
              </a:rPr>
              <a:t>What do you like about Scenario </a:t>
            </a:r>
            <a:r>
              <a:rPr lang="en-US" sz="3200" b="1" dirty="0" smtClean="0">
                <a:solidFill>
                  <a:schemeClr val="bg1"/>
                </a:solidFill>
                <a:latin typeface="Microsoft Sans Serif" panose="020B0604020202020204" pitchFamily="34" charset="0"/>
                <a:cs typeface="Microsoft Sans Serif" panose="020B0604020202020204" pitchFamily="34" charset="0"/>
              </a:rPr>
              <a:t>2?</a:t>
            </a:r>
            <a:endParaRPr lang="en-US" sz="3200" b="1" dirty="0">
              <a:solidFill>
                <a:schemeClr val="bg1"/>
              </a:solidFill>
              <a:latin typeface="Microsoft Sans Serif" panose="020B0604020202020204" pitchFamily="34" charset="0"/>
              <a:cs typeface="Microsoft Sans Serif" panose="020B0604020202020204" pitchFamily="34" charset="0"/>
            </a:endParaRPr>
          </a:p>
        </p:txBody>
      </p:sp>
      <p:sp>
        <p:nvSpPr>
          <p:cNvPr id="2" name="TextBox 1"/>
          <p:cNvSpPr txBox="1"/>
          <p:nvPr/>
        </p:nvSpPr>
        <p:spPr>
          <a:xfrm>
            <a:off x="3739896" y="2615969"/>
            <a:ext cx="6775704" cy="1815882"/>
          </a:xfrm>
          <a:prstGeom prst="rect">
            <a:avLst/>
          </a:prstGeom>
          <a:noFill/>
        </p:spPr>
        <p:txBody>
          <a:bodyPr wrap="square" rtlCol="0">
            <a:spAutoFit/>
          </a:bodyPr>
          <a:lstStyle/>
          <a:p>
            <a:pPr marL="285750" indent="-285750" fontAlgn="base">
              <a:buFont typeface="Arial" panose="020B0604020202020204" pitchFamily="34" charset="0"/>
              <a:buChar char="•"/>
            </a:pPr>
            <a:r>
              <a:rPr lang="en-US" sz="2800" dirty="0"/>
              <a:t>“Nothing” - Do not like this scenario (24%) </a:t>
            </a:r>
          </a:p>
          <a:p>
            <a:pPr marL="285750" indent="-285750" fontAlgn="base">
              <a:buFont typeface="Arial" panose="020B0604020202020204" pitchFamily="34" charset="0"/>
              <a:buChar char="•"/>
            </a:pPr>
            <a:r>
              <a:rPr lang="en-US" sz="2800" dirty="0"/>
              <a:t>Early start/end for MS/HS (18%) </a:t>
            </a:r>
          </a:p>
          <a:p>
            <a:pPr marL="285750" indent="-285750" fontAlgn="base">
              <a:buFont typeface="Arial" panose="020B0604020202020204" pitchFamily="34" charset="0"/>
              <a:buChar char="•"/>
            </a:pPr>
            <a:r>
              <a:rPr lang="en-US" sz="2800" dirty="0"/>
              <a:t>Later start/end for ES (13%) </a:t>
            </a:r>
          </a:p>
          <a:p>
            <a:pPr marL="285750" indent="-285750" fontAlgn="base">
              <a:buFont typeface="Arial" panose="020B0604020202020204" pitchFamily="34" charset="0"/>
              <a:buChar char="•"/>
            </a:pPr>
            <a:r>
              <a:rPr lang="en-US" sz="2800" dirty="0"/>
              <a:t>Most like current schedule (13%)</a:t>
            </a:r>
          </a:p>
        </p:txBody>
      </p:sp>
    </p:spTree>
    <p:extLst>
      <p:ext uri="{BB962C8B-B14F-4D97-AF65-F5344CB8AC3E}">
        <p14:creationId xmlns:p14="http://schemas.microsoft.com/office/powerpoint/2010/main" val="441673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hlinkClick r:id="" action="ppaction://noaction"/>
            <a:extLst>
              <a:ext uri="{FF2B5EF4-FFF2-40B4-BE49-F238E27FC236}">
                <a16:creationId xmlns:a16="http://schemas.microsoft.com/office/drawing/2014/main" id="{B1A58221-80F2-F144-9F65-B242FB52D800}"/>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15" name="TextBox 14">
            <a:extLst>
              <a:ext uri="{FF2B5EF4-FFF2-40B4-BE49-F238E27FC236}">
                <a16:creationId xmlns:a16="http://schemas.microsoft.com/office/drawing/2014/main" id="{4D29DDE1-45BC-0147-A2F0-9E1F028291DA}"/>
              </a:ext>
            </a:extLst>
          </p:cNvPr>
          <p:cNvSpPr txBox="1"/>
          <p:nvPr/>
        </p:nvSpPr>
        <p:spPr>
          <a:xfrm>
            <a:off x="2364566" y="583750"/>
            <a:ext cx="7803638" cy="584775"/>
          </a:xfrm>
          <a:prstGeom prst="rect">
            <a:avLst/>
          </a:prstGeom>
          <a:noFill/>
        </p:spPr>
        <p:txBody>
          <a:bodyPr wrap="square" rtlCol="0">
            <a:spAutoFit/>
          </a:bodyPr>
          <a:lstStyle/>
          <a:p>
            <a:r>
              <a:rPr lang="en-US" sz="3200" b="1" dirty="0">
                <a:solidFill>
                  <a:schemeClr val="bg1"/>
                </a:solidFill>
                <a:latin typeface="Microsoft Sans Serif" panose="020B0604020202020204" pitchFamily="34" charset="0"/>
                <a:cs typeface="Microsoft Sans Serif" panose="020B0604020202020204" pitchFamily="34" charset="0"/>
              </a:rPr>
              <a:t>What do you dislike about Scenario </a:t>
            </a:r>
            <a:r>
              <a:rPr lang="en-US" sz="3200" b="1" dirty="0" smtClean="0">
                <a:solidFill>
                  <a:schemeClr val="bg1"/>
                </a:solidFill>
                <a:latin typeface="Microsoft Sans Serif" panose="020B0604020202020204" pitchFamily="34" charset="0"/>
                <a:cs typeface="Microsoft Sans Serif" panose="020B0604020202020204" pitchFamily="34" charset="0"/>
              </a:rPr>
              <a:t>2?</a:t>
            </a:r>
            <a:endParaRPr lang="en-US" sz="3200" b="1" dirty="0">
              <a:solidFill>
                <a:schemeClr val="bg1"/>
              </a:solidFill>
              <a:latin typeface="Microsoft Sans Serif" panose="020B0604020202020204" pitchFamily="34" charset="0"/>
              <a:cs typeface="Microsoft Sans Serif" panose="020B0604020202020204" pitchFamily="34" charset="0"/>
            </a:endParaRPr>
          </a:p>
        </p:txBody>
      </p:sp>
      <p:sp>
        <p:nvSpPr>
          <p:cNvPr id="2" name="TextBox 1"/>
          <p:cNvSpPr txBox="1"/>
          <p:nvPr/>
        </p:nvSpPr>
        <p:spPr>
          <a:xfrm>
            <a:off x="2364566" y="2316693"/>
            <a:ext cx="9528047" cy="3108543"/>
          </a:xfrm>
          <a:prstGeom prst="rect">
            <a:avLst/>
          </a:prstGeom>
          <a:noFill/>
        </p:spPr>
        <p:txBody>
          <a:bodyPr wrap="square" rtlCol="0">
            <a:spAutoFit/>
          </a:bodyPr>
          <a:lstStyle/>
          <a:p>
            <a:pPr marL="285750" indent="-285750" fontAlgn="base">
              <a:buFont typeface="Arial" panose="020B0604020202020204" pitchFamily="34" charset="0"/>
              <a:buChar char="•"/>
            </a:pPr>
            <a:r>
              <a:rPr lang="en-US" sz="2800" dirty="0"/>
              <a:t>Too late start/end for ES (27%) </a:t>
            </a:r>
          </a:p>
          <a:p>
            <a:pPr marL="285750" indent="-285750" fontAlgn="base">
              <a:buFont typeface="Arial" panose="020B0604020202020204" pitchFamily="34" charset="0"/>
              <a:buChar char="•"/>
            </a:pPr>
            <a:r>
              <a:rPr lang="en-US" sz="2800" dirty="0"/>
              <a:t>Too early for MS/HS (16%) </a:t>
            </a:r>
          </a:p>
          <a:p>
            <a:pPr marL="285750" indent="-285750" fontAlgn="base">
              <a:buFont typeface="Arial" panose="020B0604020202020204" pitchFamily="34" charset="0"/>
              <a:buChar char="•"/>
            </a:pPr>
            <a:r>
              <a:rPr lang="en-US" sz="2800" dirty="0"/>
              <a:t>“Nothing” - Like everything about this scenario (11%) </a:t>
            </a:r>
          </a:p>
          <a:p>
            <a:pPr marL="285750" indent="-285750" fontAlgn="base">
              <a:buFont typeface="Arial" panose="020B0604020202020204" pitchFamily="34" charset="0"/>
              <a:buChar char="•"/>
            </a:pPr>
            <a:r>
              <a:rPr lang="en-US" sz="2800" dirty="0"/>
              <a:t>Too long of a day again for ES (8%) </a:t>
            </a:r>
          </a:p>
          <a:p>
            <a:pPr marL="285750" indent="-285750" fontAlgn="base">
              <a:buFont typeface="Arial" panose="020B0604020202020204" pitchFamily="34" charset="0"/>
              <a:buChar char="•"/>
            </a:pPr>
            <a:r>
              <a:rPr lang="en-US" sz="2800" dirty="0"/>
              <a:t>Not good for BASA – less time, late buses, no breakfast (7%) </a:t>
            </a:r>
          </a:p>
          <a:p>
            <a:pPr marL="285750" indent="-285750" fontAlgn="base">
              <a:buFont typeface="Arial" panose="020B0604020202020204" pitchFamily="34" charset="0"/>
              <a:buChar char="•"/>
            </a:pPr>
            <a:r>
              <a:rPr lang="en-US" sz="2800" dirty="0"/>
              <a:t>Overcrowded buses (6%) </a:t>
            </a:r>
          </a:p>
          <a:p>
            <a:pPr marL="285750" indent="-285750" fontAlgn="base">
              <a:buFont typeface="Arial" panose="020B0604020202020204" pitchFamily="34" charset="0"/>
              <a:buChar char="•"/>
            </a:pPr>
            <a:r>
              <a:rPr lang="en-US" sz="2800" dirty="0"/>
              <a:t>Dislike this scenario (6%) </a:t>
            </a:r>
          </a:p>
        </p:txBody>
      </p:sp>
    </p:spTree>
    <p:extLst>
      <p:ext uri="{BB962C8B-B14F-4D97-AF65-F5344CB8AC3E}">
        <p14:creationId xmlns:p14="http://schemas.microsoft.com/office/powerpoint/2010/main" val="193621002"/>
      </p:ext>
    </p:extLst>
  </p:cSld>
  <p:clrMapOvr>
    <a:masterClrMapping/>
  </p:clrMapOvr>
</p:sld>
</file>

<file path=ppt/theme/theme1.xml><?xml version="1.0" encoding="utf-8"?>
<a:theme xmlns:a="http://schemas.openxmlformats.org/drawingml/2006/main" name="Office Theme">
  <a:themeElements>
    <a:clrScheme name="BCSS Green">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063AA"/>
      </a:hlink>
      <a:folHlink>
        <a:srgbClr val="20BC5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3563</TotalTime>
  <Words>748</Words>
  <Application>Microsoft Office PowerPoint</Application>
  <PresentationFormat>Widescreen</PresentationFormat>
  <Paragraphs>160</Paragraphs>
  <Slides>15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Microsoft Sans Serif</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Barrow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Meggan McNally</dc:creator>
  <cp:lastModifiedBy>Ken Greene</cp:lastModifiedBy>
  <cp:revision>100</cp:revision>
  <dcterms:created xsi:type="dcterms:W3CDTF">2018-05-21T12:47:04Z</dcterms:created>
  <dcterms:modified xsi:type="dcterms:W3CDTF">2020-05-22T13:21:36Z</dcterms:modified>
</cp:coreProperties>
</file>