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5"/>
  </p:notesMasterIdLst>
  <p:handoutMasterIdLst>
    <p:handoutMasterId r:id="rId16"/>
  </p:handoutMasterIdLst>
  <p:sldIdLst>
    <p:sldId id="256" r:id="rId5"/>
    <p:sldId id="266" r:id="rId6"/>
    <p:sldId id="272" r:id="rId7"/>
    <p:sldId id="269" r:id="rId8"/>
    <p:sldId id="278" r:id="rId9"/>
    <p:sldId id="270" r:id="rId10"/>
    <p:sldId id="271" r:id="rId11"/>
    <p:sldId id="281" r:id="rId12"/>
    <p:sldId id="280" r:id="rId13"/>
    <p:sldId id="282"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C446"/>
    <a:srgbClr val="00704A"/>
    <a:srgbClr val="333333"/>
    <a:srgbClr val="EAEAEA"/>
    <a:srgbClr val="F4F4F4"/>
    <a:srgbClr val="F5E100"/>
    <a:srgbClr val="FCF5C7"/>
    <a:srgbClr val="F1F5D8"/>
    <a:srgbClr val="BDC2AE"/>
    <a:srgbClr val="7578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1" autoAdjust="0"/>
    <p:restoredTop sz="94660"/>
  </p:normalViewPr>
  <p:slideViewPr>
    <p:cSldViewPr snapToGrid="0" snapToObjects="1">
      <p:cViewPr varScale="1">
        <p:scale>
          <a:sx n="61" d="100"/>
          <a:sy n="61" d="100"/>
        </p:scale>
        <p:origin x="84" y="642"/>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D09476-C7DF-3947-BF1D-0ABDBBA4763E}" type="datetime1">
              <a:rPr lang="en-US" smtClean="0"/>
              <a:t>10/20/2022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0BE69A-768E-2B4A-9A5B-1CABF027157D}" type="slidenum">
              <a:rPr lang="en-US" smtClean="0"/>
              <a:t>‹#›</a:t>
            </a:fld>
            <a:endParaRPr lang="en-US"/>
          </a:p>
        </p:txBody>
      </p:sp>
    </p:spTree>
    <p:extLst>
      <p:ext uri="{BB962C8B-B14F-4D97-AF65-F5344CB8AC3E}">
        <p14:creationId xmlns:p14="http://schemas.microsoft.com/office/powerpoint/2010/main" val="18036576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44FAC-B5E6-E84C-8149-D4D9781FAF9B}" type="datetime1">
              <a:rPr lang="en-US" smtClean="0"/>
              <a:t>10/20/2022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B7307-0F0B-614F-AF7D-97B6976CD24B}" type="slidenum">
              <a:rPr lang="en-US" smtClean="0"/>
              <a:t>‹#›</a:t>
            </a:fld>
            <a:endParaRPr lang="en-US"/>
          </a:p>
        </p:txBody>
      </p:sp>
    </p:spTree>
    <p:extLst>
      <p:ext uri="{BB962C8B-B14F-4D97-AF65-F5344CB8AC3E}">
        <p14:creationId xmlns:p14="http://schemas.microsoft.com/office/powerpoint/2010/main" val="3387803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Campus">
    <p:spTree>
      <p:nvGrpSpPr>
        <p:cNvPr id="1" name=""/>
        <p:cNvGrpSpPr/>
        <p:nvPr/>
      </p:nvGrpSpPr>
      <p:grpSpPr>
        <a:xfrm>
          <a:off x="0" y="0"/>
          <a:ext cx="0" cy="0"/>
          <a:chOff x="0" y="0"/>
          <a:chExt cx="0" cy="0"/>
        </a:xfrm>
      </p:grpSpPr>
      <p:sp>
        <p:nvSpPr>
          <p:cNvPr id="8" name="Rectangle 7"/>
          <p:cNvSpPr/>
          <p:nvPr userDrawn="1"/>
        </p:nvSpPr>
        <p:spPr>
          <a:xfrm>
            <a:off x="0" y="-1"/>
            <a:ext cx="9144000" cy="5143501"/>
          </a:xfrm>
          <a:prstGeom prst="rect">
            <a:avLst/>
          </a:prstGeom>
          <a:solidFill>
            <a:srgbClr val="00704A"/>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Rectangle 8"/>
          <p:cNvSpPr/>
          <p:nvPr userDrawn="1"/>
        </p:nvSpPr>
        <p:spPr>
          <a:xfrm flipV="1">
            <a:off x="0" y="3977063"/>
            <a:ext cx="9144000" cy="1166437"/>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Title 1"/>
          <p:cNvSpPr>
            <a:spLocks noGrp="1"/>
          </p:cNvSpPr>
          <p:nvPr userDrawn="1">
            <p:ph type="ctrTitle" hasCustomPrompt="1"/>
          </p:nvPr>
        </p:nvSpPr>
        <p:spPr>
          <a:xfrm>
            <a:off x="500836" y="1150286"/>
            <a:ext cx="4018621" cy="1270037"/>
          </a:xfrm>
        </p:spPr>
        <p:txBody>
          <a:bodyPr anchor="b"/>
          <a:lstStyle>
            <a:lvl1pPr>
              <a:lnSpc>
                <a:spcPct val="90000"/>
              </a:lnSpc>
              <a:defRPr sz="3000" baseline="0"/>
            </a:lvl1pPr>
          </a:lstStyle>
          <a:p>
            <a:r>
              <a:rPr lang="en-US" dirty="0"/>
              <a:t>Presentation title</a:t>
            </a:r>
          </a:p>
        </p:txBody>
      </p:sp>
      <p:sp>
        <p:nvSpPr>
          <p:cNvPr id="6" name="Text Placeholder 17"/>
          <p:cNvSpPr>
            <a:spLocks noGrp="1"/>
          </p:cNvSpPr>
          <p:nvPr userDrawn="1">
            <p:ph type="body" sz="quarter" idx="10" hasCustomPrompt="1"/>
          </p:nvPr>
        </p:nvSpPr>
        <p:spPr>
          <a:xfrm>
            <a:off x="500063" y="2819825"/>
            <a:ext cx="4018621" cy="291253"/>
          </a:xfrm>
        </p:spPr>
        <p:txBody>
          <a:bodyPr>
            <a:noAutofit/>
          </a:bodyPr>
          <a:lstStyle>
            <a:lvl1pPr marL="0" indent="0">
              <a:buNone/>
              <a:defRPr sz="1400" cap="all">
                <a:solidFill>
                  <a:srgbClr val="85C446"/>
                </a:solidFill>
              </a:defRPr>
            </a:lvl1pPr>
            <a:lvl2pPr marL="228600" indent="0">
              <a:buNone/>
              <a:defRPr sz="1400">
                <a:solidFill>
                  <a:srgbClr val="00704A"/>
                </a:solidFill>
              </a:defRPr>
            </a:lvl2pPr>
            <a:lvl3pPr marL="457200" indent="0">
              <a:buNone/>
              <a:defRPr sz="1400">
                <a:solidFill>
                  <a:srgbClr val="00704A"/>
                </a:solidFill>
              </a:defRPr>
            </a:lvl3pPr>
            <a:lvl4pPr marL="640080" indent="0">
              <a:buNone/>
              <a:defRPr sz="1400">
                <a:solidFill>
                  <a:srgbClr val="00704A"/>
                </a:solidFill>
              </a:defRPr>
            </a:lvl4pPr>
            <a:lvl5pPr marL="822960" indent="0">
              <a:buNone/>
              <a:defRPr sz="1400">
                <a:solidFill>
                  <a:srgbClr val="00704A"/>
                </a:solidFill>
              </a:defRPr>
            </a:lvl5pPr>
          </a:lstStyle>
          <a:p>
            <a:pPr lvl="0"/>
            <a:r>
              <a:rPr lang="en-US" dirty="0"/>
              <a:t>Enter Date</a:t>
            </a:r>
          </a:p>
        </p:txBody>
      </p:sp>
      <p:sp>
        <p:nvSpPr>
          <p:cNvPr id="7" name="Text Placeholder 16"/>
          <p:cNvSpPr>
            <a:spLocks noGrp="1"/>
          </p:cNvSpPr>
          <p:nvPr userDrawn="1">
            <p:ph type="body" sz="quarter" idx="11" hasCustomPrompt="1"/>
          </p:nvPr>
        </p:nvSpPr>
        <p:spPr>
          <a:xfrm>
            <a:off x="500063" y="2393949"/>
            <a:ext cx="4019394" cy="400475"/>
          </a:xfrm>
        </p:spPr>
        <p:txBody>
          <a:bodyPr anchor="b">
            <a:noAutofit/>
          </a:bodyPr>
          <a:lstStyle>
            <a:lvl1pPr marL="0" indent="0">
              <a:buNone/>
              <a:defRPr sz="2200" cap="all">
                <a:solidFill>
                  <a:srgbClr val="FFFFFF"/>
                </a:solidFill>
              </a:defRPr>
            </a:lvl1pPr>
            <a:lvl2pPr marL="228600" indent="0">
              <a:buNone/>
              <a:defRPr sz="2200">
                <a:solidFill>
                  <a:srgbClr val="FFFFFF"/>
                </a:solidFill>
              </a:defRPr>
            </a:lvl2pPr>
            <a:lvl3pPr marL="457200" indent="0">
              <a:buNone/>
              <a:defRPr sz="2200">
                <a:solidFill>
                  <a:srgbClr val="FFFFFF"/>
                </a:solidFill>
              </a:defRPr>
            </a:lvl3pPr>
            <a:lvl4pPr marL="640080" indent="0">
              <a:buNone/>
              <a:defRPr sz="2200">
                <a:solidFill>
                  <a:srgbClr val="FFFFFF"/>
                </a:solidFill>
              </a:defRPr>
            </a:lvl4pPr>
            <a:lvl5pPr marL="822960" indent="0">
              <a:buNone/>
              <a:defRPr sz="2200">
                <a:solidFill>
                  <a:srgbClr val="FFFFFF"/>
                </a:solidFill>
              </a:defRPr>
            </a:lvl5pPr>
          </a:lstStyle>
          <a:p>
            <a:pPr lvl="0"/>
            <a:r>
              <a:rPr lang="en-US" dirty="0"/>
              <a:t>SUB TITLE</a:t>
            </a:r>
          </a:p>
        </p:txBody>
      </p:sp>
      <p:pic>
        <p:nvPicPr>
          <p:cNvPr id="11" name="Picture 10" descr="CampusPhotos.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09127" y="368300"/>
            <a:ext cx="4340656" cy="4775199"/>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12648" y="4266768"/>
            <a:ext cx="2249424" cy="686074"/>
          </a:xfrm>
          <a:prstGeom prst="rect">
            <a:avLst/>
          </a:prstGeom>
        </p:spPr>
      </p:pic>
    </p:spTree>
    <p:extLst>
      <p:ext uri="{BB962C8B-B14F-4D97-AF65-F5344CB8AC3E}">
        <p14:creationId xmlns:p14="http://schemas.microsoft.com/office/powerpoint/2010/main" val="219677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F9397-6A25-DF49-B31F-1D876006AFF9}" type="slidenum">
              <a:rPr lang="en-US" smtClean="0"/>
              <a:t>‹#›</a:t>
            </a:fld>
            <a:endParaRPr lang="en-US"/>
          </a:p>
        </p:txBody>
      </p:sp>
    </p:spTree>
    <p:extLst>
      <p:ext uri="{BB962C8B-B14F-4D97-AF65-F5344CB8AC3E}">
        <p14:creationId xmlns:p14="http://schemas.microsoft.com/office/powerpoint/2010/main" val="2057950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1808" y="116539"/>
            <a:ext cx="8324992" cy="390282"/>
          </a:xfrm>
        </p:spPr>
        <p:txBody>
          <a:bodyPr anchor="ct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75050" y="906316"/>
            <a:ext cx="5111750" cy="3688307"/>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906318"/>
            <a:ext cx="3008313" cy="3688306"/>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F9397-6A25-DF49-B31F-1D876006AFF9}" type="slidenum">
              <a:rPr lang="en-US" smtClean="0"/>
              <a:t>‹#›</a:t>
            </a:fld>
            <a:endParaRPr lang="en-US"/>
          </a:p>
        </p:txBody>
      </p:sp>
    </p:spTree>
    <p:extLst>
      <p:ext uri="{BB962C8B-B14F-4D97-AF65-F5344CB8AC3E}">
        <p14:creationId xmlns:p14="http://schemas.microsoft.com/office/powerpoint/2010/main" val="1068031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939403"/>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4025503"/>
            <a:ext cx="5486400" cy="603647"/>
          </a:xfrm>
        </p:spPr>
        <p:txBody>
          <a:bodyPr>
            <a:normAutofit/>
          </a:bodyPr>
          <a:lstStyle>
            <a:lvl1pPr marL="0" indent="0">
              <a:buNone/>
              <a:defRPr sz="1300" i="1">
                <a:solidFill>
                  <a:srgbClr val="00704A"/>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F9397-6A25-DF49-B31F-1D876006AFF9}" type="slidenum">
              <a:rPr lang="en-US" smtClean="0"/>
              <a:t>‹#›</a:t>
            </a:fld>
            <a:endParaRPr lang="en-US"/>
          </a:p>
        </p:txBody>
      </p:sp>
      <p:sp>
        <p:nvSpPr>
          <p:cNvPr id="8" name="Title 1"/>
          <p:cNvSpPr txBox="1">
            <a:spLocks/>
          </p:cNvSpPr>
          <p:nvPr userDrawn="1"/>
        </p:nvSpPr>
        <p:spPr>
          <a:xfrm>
            <a:off x="361808" y="116539"/>
            <a:ext cx="8324992" cy="390282"/>
          </a:xfrm>
          <a:prstGeom prst="rect">
            <a:avLst/>
          </a:prstGeom>
        </p:spPr>
        <p:txBody>
          <a:bodyPr vert="horz" lIns="91440" tIns="45720" rIns="91440" bIns="45720" rtlCol="0" anchor="ctr">
            <a:noAutofit/>
          </a:bodyPr>
          <a:lstStyle>
            <a:lvl1pPr algn="l" defTabSz="457200" rtl="0" eaLnBrk="1" latinLnBrk="0" hangingPunct="1">
              <a:spcBef>
                <a:spcPct val="0"/>
              </a:spcBef>
              <a:buNone/>
              <a:defRPr sz="2400" b="0" i="0" kern="1200" cap="all">
                <a:solidFill>
                  <a:schemeClr val="bg1"/>
                </a:solidFill>
                <a:latin typeface="Helvetica"/>
                <a:ea typeface="+mj-e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6441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57200" y="1321169"/>
            <a:ext cx="8229600" cy="15556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5F9397-6A25-DF49-B31F-1D876006AFF9}" type="slidenum">
              <a:rPr lang="en-US" smtClean="0"/>
              <a:t>‹#›</a:t>
            </a:fld>
            <a:endParaRPr lang="en-US"/>
          </a:p>
        </p:txBody>
      </p:sp>
      <p:sp>
        <p:nvSpPr>
          <p:cNvPr id="8" name="Content Placeholder 2"/>
          <p:cNvSpPr>
            <a:spLocks noGrp="1"/>
          </p:cNvSpPr>
          <p:nvPr>
            <p:ph idx="13" hasCustomPrompt="1"/>
          </p:nvPr>
        </p:nvSpPr>
        <p:spPr>
          <a:xfrm>
            <a:off x="457200" y="894972"/>
            <a:ext cx="8229600" cy="426197"/>
          </a:xfrm>
        </p:spPr>
        <p:txBody>
          <a:bodyPr>
            <a:normAutofit/>
          </a:bodyPr>
          <a:lstStyle>
            <a:lvl1pPr marL="0" indent="0">
              <a:buFontTx/>
              <a:buNone/>
              <a:defRPr sz="2000">
                <a:solidFill>
                  <a:srgbClr val="00704A"/>
                </a:solidFill>
              </a:defRPr>
            </a:lvl1pPr>
          </a:lstStyle>
          <a:p>
            <a:pPr lvl="0"/>
            <a:r>
              <a:rPr lang="en-US" dirty="0"/>
              <a:t>Headline</a:t>
            </a:r>
          </a:p>
        </p:txBody>
      </p:sp>
    </p:spTree>
    <p:extLst>
      <p:ext uri="{BB962C8B-B14F-4D97-AF65-F5344CB8AC3E}">
        <p14:creationId xmlns:p14="http://schemas.microsoft.com/office/powerpoint/2010/main" val="4281312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p:txBody>
          <a:bodyPr/>
          <a:lstStyle/>
          <a:p>
            <a:fld id="{CB5F9397-6A25-DF49-B31F-1D876006AFF9}" type="slidenum">
              <a:rPr lang="en-US" smtClean="0"/>
              <a:pPr/>
              <a:t>‹#›</a:t>
            </a:fld>
            <a:endParaRPr lang="en-US" dirty="0"/>
          </a:p>
        </p:txBody>
      </p:sp>
      <p:sp>
        <p:nvSpPr>
          <p:cNvPr id="7" name="Content Placeholder 2"/>
          <p:cNvSpPr>
            <a:spLocks noGrp="1"/>
          </p:cNvSpPr>
          <p:nvPr>
            <p:ph idx="1" hasCustomPrompt="1"/>
          </p:nvPr>
        </p:nvSpPr>
        <p:spPr>
          <a:xfrm>
            <a:off x="457200" y="963092"/>
            <a:ext cx="8229600" cy="426197"/>
          </a:xfrm>
        </p:spPr>
        <p:txBody>
          <a:bodyPr>
            <a:normAutofit/>
          </a:bodyPr>
          <a:lstStyle>
            <a:lvl1pPr marL="0" indent="0">
              <a:buFontTx/>
              <a:buNone/>
              <a:defRPr sz="2000">
                <a:solidFill>
                  <a:srgbClr val="00704A"/>
                </a:solidFill>
              </a:defRPr>
            </a:lvl1pPr>
          </a:lstStyle>
          <a:p>
            <a:pPr lvl="0"/>
            <a:r>
              <a:rPr lang="en-US" dirty="0"/>
              <a:t>Headline</a:t>
            </a:r>
          </a:p>
        </p:txBody>
      </p:sp>
      <p:sp>
        <p:nvSpPr>
          <p:cNvPr id="8" name="Content Placeholder 2"/>
          <p:cNvSpPr>
            <a:spLocks noGrp="1"/>
          </p:cNvSpPr>
          <p:nvPr>
            <p:ph idx="12" hasCustomPrompt="1"/>
          </p:nvPr>
        </p:nvSpPr>
        <p:spPr>
          <a:xfrm>
            <a:off x="457200" y="1389289"/>
            <a:ext cx="8229600" cy="1382843"/>
          </a:xfrm>
        </p:spPr>
        <p:txBody>
          <a:bodyPr>
            <a:normAutofit/>
          </a:bodyPr>
          <a:lstStyle>
            <a:lvl1pPr marL="0" indent="0">
              <a:buFontTx/>
              <a:buNone/>
              <a:defRPr sz="1600" baseline="0">
                <a:solidFill>
                  <a:srgbClr val="404040"/>
                </a:solidFill>
              </a:defRPr>
            </a:lvl1pPr>
          </a:lstStyle>
          <a:p>
            <a:pPr lvl="0"/>
            <a:r>
              <a:rPr lang="en-US" dirty="0"/>
              <a:t>Insert body copy here</a:t>
            </a:r>
          </a:p>
        </p:txBody>
      </p:sp>
      <p:sp>
        <p:nvSpPr>
          <p:cNvPr id="9" name="Content Placeholder 2"/>
          <p:cNvSpPr>
            <a:spLocks noGrp="1"/>
          </p:cNvSpPr>
          <p:nvPr>
            <p:ph idx="13" hasCustomPrompt="1"/>
          </p:nvPr>
        </p:nvSpPr>
        <p:spPr>
          <a:xfrm>
            <a:off x="457200" y="2939569"/>
            <a:ext cx="8229600" cy="363178"/>
          </a:xfrm>
        </p:spPr>
        <p:txBody>
          <a:bodyPr>
            <a:normAutofit/>
          </a:bodyPr>
          <a:lstStyle>
            <a:lvl1pPr marL="0" indent="0">
              <a:buFontTx/>
              <a:buNone/>
              <a:defRPr sz="1800">
                <a:solidFill>
                  <a:schemeClr val="tx1"/>
                </a:solidFill>
              </a:defRPr>
            </a:lvl1pPr>
          </a:lstStyle>
          <a:p>
            <a:pPr lvl="0"/>
            <a:r>
              <a:rPr lang="en-US" dirty="0"/>
              <a:t>Sub Headline</a:t>
            </a:r>
          </a:p>
        </p:txBody>
      </p:sp>
      <p:sp>
        <p:nvSpPr>
          <p:cNvPr id="10" name="Content Placeholder 2"/>
          <p:cNvSpPr>
            <a:spLocks noGrp="1"/>
          </p:cNvSpPr>
          <p:nvPr>
            <p:ph idx="14" hasCustomPrompt="1"/>
          </p:nvPr>
        </p:nvSpPr>
        <p:spPr>
          <a:xfrm>
            <a:off x="457200" y="3310548"/>
            <a:ext cx="8229600" cy="1334977"/>
          </a:xfrm>
        </p:spPr>
        <p:txBody>
          <a:bodyPr>
            <a:normAutofit/>
          </a:bodyPr>
          <a:lstStyle>
            <a:lvl1pPr marL="0" indent="0">
              <a:buFontTx/>
              <a:buNone/>
              <a:defRPr sz="1600" baseline="0">
                <a:solidFill>
                  <a:srgbClr val="333333"/>
                </a:solidFill>
              </a:defRPr>
            </a:lvl1pPr>
          </a:lstStyle>
          <a:p>
            <a:pPr lvl="0"/>
            <a:r>
              <a:rPr lang="en-US" dirty="0"/>
              <a:t>Insert body copy here</a:t>
            </a:r>
          </a:p>
        </p:txBody>
      </p:sp>
    </p:spTree>
    <p:extLst>
      <p:ext uri="{BB962C8B-B14F-4D97-AF65-F5344CB8AC3E}">
        <p14:creationId xmlns:p14="http://schemas.microsoft.com/office/powerpoint/2010/main" val="407591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stretch>
            <a:fillRect/>
          </a:stretch>
        </p:blipFill>
        <p:spPr>
          <a:xfrm>
            <a:off x="0" y="0"/>
            <a:ext cx="9144000" cy="5143500"/>
          </a:xfrm>
          <a:prstGeom prst="rect">
            <a:avLst/>
          </a:prstGeom>
        </p:spPr>
      </p:pic>
      <p:sp>
        <p:nvSpPr>
          <p:cNvPr id="3" name="Text Placeholder 2"/>
          <p:cNvSpPr>
            <a:spLocks noGrp="1"/>
          </p:cNvSpPr>
          <p:nvPr>
            <p:ph type="body" idx="1"/>
          </p:nvPr>
        </p:nvSpPr>
        <p:spPr>
          <a:xfrm>
            <a:off x="363703" y="1818597"/>
            <a:ext cx="5728317" cy="1486578"/>
          </a:xfrm>
        </p:spPr>
        <p:txBody>
          <a:bodyPr anchor="ctr">
            <a:normAutofit/>
          </a:bodyPr>
          <a:lstStyle>
            <a:lvl1pPr marL="0" indent="0">
              <a:buNone/>
              <a:defRPr sz="3000" cap="all">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9673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200151"/>
            <a:ext cx="4038600" cy="3394472"/>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F9397-6A25-DF49-B31F-1D876006AFF9}" type="slidenum">
              <a:rPr lang="en-US" smtClean="0"/>
              <a:t>‹#›</a:t>
            </a:fld>
            <a:endParaRPr lang="en-US"/>
          </a:p>
        </p:txBody>
      </p:sp>
    </p:spTree>
    <p:extLst>
      <p:ext uri="{BB962C8B-B14F-4D97-AF65-F5344CB8AC3E}">
        <p14:creationId xmlns:p14="http://schemas.microsoft.com/office/powerpoint/2010/main" val="123055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5F9397-6A25-DF49-B31F-1D876006AFF9}" type="slidenum">
              <a:rPr lang="en-US" smtClean="0"/>
              <a:t>‹#›</a:t>
            </a:fld>
            <a:endParaRPr lang="en-US"/>
          </a:p>
        </p:txBody>
      </p:sp>
      <p:sp>
        <p:nvSpPr>
          <p:cNvPr id="8" name="Content Placeholder 3"/>
          <p:cNvSpPr>
            <a:spLocks noGrp="1"/>
          </p:cNvSpPr>
          <p:nvPr>
            <p:ph sz="half" idx="16"/>
          </p:nvPr>
        </p:nvSpPr>
        <p:spPr>
          <a:xfrm>
            <a:off x="6081591" y="1000606"/>
            <a:ext cx="2605209" cy="359401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18"/>
          </p:nvPr>
        </p:nvSpPr>
        <p:spPr>
          <a:xfrm>
            <a:off x="457199" y="1000606"/>
            <a:ext cx="2601483" cy="359401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20"/>
          </p:nvPr>
        </p:nvSpPr>
        <p:spPr>
          <a:xfrm>
            <a:off x="3270638" y="1000606"/>
            <a:ext cx="2601483" cy="359401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967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x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911424"/>
            <a:ext cx="4040188" cy="479822"/>
          </a:xfrm>
        </p:spPr>
        <p:txBody>
          <a:bodyPr anchor="b">
            <a:normAutofit/>
          </a:bodyPr>
          <a:lstStyle>
            <a:lvl1pPr marL="0" indent="0">
              <a:buNone/>
              <a:defRPr sz="2000" b="0">
                <a:solidFill>
                  <a:srgbClr val="0070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460840"/>
            <a:ext cx="4040188" cy="313378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11424"/>
            <a:ext cx="4041775" cy="479822"/>
          </a:xfrm>
        </p:spPr>
        <p:txBody>
          <a:bodyPr anchor="b">
            <a:normAutofit/>
          </a:bodyPr>
          <a:lstStyle>
            <a:lvl1pPr marL="0" indent="0">
              <a:buNone/>
              <a:defRPr sz="2000" b="0">
                <a:solidFill>
                  <a:srgbClr val="0070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460840"/>
            <a:ext cx="4041775" cy="3133782"/>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F9397-6A25-DF49-B31F-1D876006AFF9}" type="slidenum">
              <a:rPr lang="en-US" smtClean="0"/>
              <a:t>‹#›</a:t>
            </a:fld>
            <a:endParaRPr lang="en-US"/>
          </a:p>
        </p:txBody>
      </p:sp>
    </p:spTree>
    <p:extLst>
      <p:ext uri="{BB962C8B-B14F-4D97-AF65-F5344CB8AC3E}">
        <p14:creationId xmlns:p14="http://schemas.microsoft.com/office/powerpoint/2010/main" val="352636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x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5F9397-6A25-DF49-B31F-1D876006AFF9}" type="slidenum">
              <a:rPr lang="en-US" smtClean="0"/>
              <a:t>‹#›</a:t>
            </a:fld>
            <a:endParaRPr lang="en-US"/>
          </a:p>
        </p:txBody>
      </p:sp>
      <p:sp>
        <p:nvSpPr>
          <p:cNvPr id="12" name="Text Placeholder 2"/>
          <p:cNvSpPr>
            <a:spLocks noGrp="1"/>
          </p:cNvSpPr>
          <p:nvPr>
            <p:ph type="body" idx="15"/>
          </p:nvPr>
        </p:nvSpPr>
        <p:spPr>
          <a:xfrm>
            <a:off x="6081591" y="911424"/>
            <a:ext cx="2605209" cy="728296"/>
          </a:xfrm>
        </p:spPr>
        <p:txBody>
          <a:bodyPr anchor="b">
            <a:normAutofit/>
          </a:bodyPr>
          <a:lstStyle>
            <a:lvl1pPr marL="0" indent="0">
              <a:buNone/>
              <a:defRPr sz="1800" b="0">
                <a:solidFill>
                  <a:srgbClr val="0070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3"/>
          <p:cNvSpPr>
            <a:spLocks noGrp="1"/>
          </p:cNvSpPr>
          <p:nvPr>
            <p:ph sz="half" idx="16"/>
          </p:nvPr>
        </p:nvSpPr>
        <p:spPr>
          <a:xfrm>
            <a:off x="6081591" y="1705308"/>
            <a:ext cx="2605209" cy="2889314"/>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p:cNvSpPr>
            <a:spLocks noGrp="1"/>
          </p:cNvSpPr>
          <p:nvPr>
            <p:ph type="body" idx="17"/>
          </p:nvPr>
        </p:nvSpPr>
        <p:spPr>
          <a:xfrm>
            <a:off x="457199" y="911424"/>
            <a:ext cx="2601483" cy="728296"/>
          </a:xfrm>
        </p:spPr>
        <p:txBody>
          <a:bodyPr anchor="b">
            <a:normAutofit/>
          </a:bodyPr>
          <a:lstStyle>
            <a:lvl1pPr marL="0" indent="0">
              <a:buNone/>
              <a:defRPr sz="1800" b="0">
                <a:solidFill>
                  <a:srgbClr val="0070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5" name="Content Placeholder 3"/>
          <p:cNvSpPr>
            <a:spLocks noGrp="1"/>
          </p:cNvSpPr>
          <p:nvPr>
            <p:ph sz="half" idx="18"/>
          </p:nvPr>
        </p:nvSpPr>
        <p:spPr>
          <a:xfrm>
            <a:off x="457199" y="1705308"/>
            <a:ext cx="2601483" cy="2889314"/>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ext Placeholder 2"/>
          <p:cNvSpPr>
            <a:spLocks noGrp="1"/>
          </p:cNvSpPr>
          <p:nvPr>
            <p:ph type="body" idx="19"/>
          </p:nvPr>
        </p:nvSpPr>
        <p:spPr>
          <a:xfrm>
            <a:off x="3270638" y="911424"/>
            <a:ext cx="2601483" cy="728296"/>
          </a:xfrm>
        </p:spPr>
        <p:txBody>
          <a:bodyPr anchor="b">
            <a:normAutofit/>
          </a:bodyPr>
          <a:lstStyle>
            <a:lvl1pPr marL="0" indent="0">
              <a:buNone/>
              <a:defRPr sz="1800" b="0">
                <a:solidFill>
                  <a:srgbClr val="00704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7" name="Content Placeholder 3"/>
          <p:cNvSpPr>
            <a:spLocks noGrp="1"/>
          </p:cNvSpPr>
          <p:nvPr>
            <p:ph sz="half" idx="20"/>
          </p:nvPr>
        </p:nvSpPr>
        <p:spPr>
          <a:xfrm>
            <a:off x="3270638" y="1705308"/>
            <a:ext cx="2601483" cy="2889314"/>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9391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5F9397-6A25-DF49-B31F-1D876006AFF9}" type="slidenum">
              <a:rPr lang="en-US" smtClean="0"/>
              <a:t>‹#›</a:t>
            </a:fld>
            <a:endParaRPr lang="en-US"/>
          </a:p>
        </p:txBody>
      </p:sp>
    </p:spTree>
    <p:extLst>
      <p:ext uri="{BB962C8B-B14F-4D97-AF65-F5344CB8AC3E}">
        <p14:creationId xmlns:p14="http://schemas.microsoft.com/office/powerpoint/2010/main" val="1947720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4"/>
          <a:stretch>
            <a:fillRect/>
          </a:stretch>
        </p:blipFill>
        <p:spPr>
          <a:xfrm>
            <a:off x="0" y="0"/>
            <a:ext cx="9144000" cy="5143500"/>
          </a:xfrm>
          <a:prstGeom prst="rect">
            <a:avLst/>
          </a:prstGeom>
        </p:spPr>
      </p:pic>
      <p:sp>
        <p:nvSpPr>
          <p:cNvPr id="2" name="Title Placeholder 1"/>
          <p:cNvSpPr>
            <a:spLocks noGrp="1"/>
          </p:cNvSpPr>
          <p:nvPr>
            <p:ph type="title"/>
          </p:nvPr>
        </p:nvSpPr>
        <p:spPr>
          <a:xfrm>
            <a:off x="361808" y="116538"/>
            <a:ext cx="8324992" cy="390282"/>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894972"/>
            <a:ext cx="8229600" cy="195487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4767263"/>
            <a:ext cx="4640604" cy="273844"/>
          </a:xfrm>
          <a:prstGeom prst="rect">
            <a:avLst/>
          </a:prstGeom>
        </p:spPr>
        <p:txBody>
          <a:bodyPr vert="horz" lIns="91440" tIns="45720" rIns="91440" bIns="45720" rtlCol="0" anchor="ctr"/>
          <a:lstStyle>
            <a:lvl1pPr algn="l">
              <a:defRPr sz="700">
                <a:solidFill>
                  <a:srgbClr val="A5ACB0"/>
                </a:solidFill>
                <a:latin typeface="Helvetica"/>
                <a:cs typeface="Helvetica"/>
              </a:defRPr>
            </a:lvl1pPr>
          </a:lstStyle>
          <a:p>
            <a:endParaRPr lang="en-US" dirty="0"/>
          </a:p>
        </p:txBody>
      </p:sp>
      <p:sp>
        <p:nvSpPr>
          <p:cNvPr id="6" name="Slide Number Placeholder 5"/>
          <p:cNvSpPr>
            <a:spLocks noGrp="1"/>
          </p:cNvSpPr>
          <p:nvPr>
            <p:ph type="sldNum" sz="quarter" idx="4"/>
          </p:nvPr>
        </p:nvSpPr>
        <p:spPr>
          <a:xfrm>
            <a:off x="8331100" y="4773226"/>
            <a:ext cx="461317" cy="273844"/>
          </a:xfrm>
          <a:prstGeom prst="rect">
            <a:avLst/>
          </a:prstGeom>
        </p:spPr>
        <p:txBody>
          <a:bodyPr vert="horz" lIns="91440" tIns="45720" rIns="91440" bIns="45720" rtlCol="0" anchor="ctr"/>
          <a:lstStyle>
            <a:lvl1pPr algn="r">
              <a:defRPr sz="900">
                <a:solidFill>
                  <a:srgbClr val="A5ACB0"/>
                </a:solidFill>
              </a:defRPr>
            </a:lvl1pPr>
          </a:lstStyle>
          <a:p>
            <a:fld id="{CB5F9397-6A25-DF49-B31F-1D876006AFF9}" type="slidenum">
              <a:rPr lang="en-US" smtClean="0"/>
              <a:pPr/>
              <a:t>‹#›</a:t>
            </a:fld>
            <a:endParaRPr lang="en-US" dirty="0"/>
          </a:p>
        </p:txBody>
      </p:sp>
    </p:spTree>
    <p:extLst>
      <p:ext uri="{BB962C8B-B14F-4D97-AF65-F5344CB8AC3E}">
        <p14:creationId xmlns:p14="http://schemas.microsoft.com/office/powerpoint/2010/main" val="143976430"/>
      </p:ext>
    </p:extLst>
  </p:cSld>
  <p:clrMap bg1="lt1" tx1="dk1" bg2="lt2" tx2="dk2" accent1="accent1" accent2="accent2" accent3="accent3" accent4="accent4" accent5="accent5" accent6="accent6" hlink="hlink" folHlink="folHlink"/>
  <p:sldLayoutIdLst>
    <p:sldLayoutId id="2147483662" r:id="rId1"/>
    <p:sldLayoutId id="2147483650" r:id="rId2"/>
    <p:sldLayoutId id="2147483660" r:id="rId3"/>
    <p:sldLayoutId id="2147483663" r:id="rId4"/>
    <p:sldLayoutId id="2147483652" r:id="rId5"/>
    <p:sldLayoutId id="2147483666" r:id="rId6"/>
    <p:sldLayoutId id="2147483653" r:id="rId7"/>
    <p:sldLayoutId id="2147483665" r:id="rId8"/>
    <p:sldLayoutId id="2147483654" r:id="rId9"/>
    <p:sldLayoutId id="2147483667" r:id="rId10"/>
    <p:sldLayoutId id="2147483656" r:id="rId11"/>
    <p:sldLayoutId id="2147483657" r:id="rId12"/>
  </p:sldLayoutIdLst>
  <p:hf sldNum="0" hdr="0" ftr="0" dt="0"/>
  <p:txStyles>
    <p:titleStyle>
      <a:lvl1pPr algn="l" defTabSz="457200" rtl="0" eaLnBrk="1" latinLnBrk="0" hangingPunct="1">
        <a:spcBef>
          <a:spcPct val="0"/>
        </a:spcBef>
        <a:buNone/>
        <a:defRPr sz="2400" b="0" i="0" kern="1200" cap="all">
          <a:solidFill>
            <a:schemeClr val="bg1"/>
          </a:solidFill>
          <a:latin typeface="Helvetica" panose="020B0604020202020204" pitchFamily="34" charset="0"/>
          <a:ea typeface="+mj-ea"/>
          <a:cs typeface="Helvetica" panose="020B0604020202020204" pitchFamily="34" charset="0"/>
        </a:defRPr>
      </a:lvl1pPr>
    </p:titleStyle>
    <p:bodyStyle>
      <a:lvl1pPr marL="182880" indent="-182880" algn="l" defTabSz="457200" rtl="0" eaLnBrk="1" latinLnBrk="0" hangingPunct="1">
        <a:spcBef>
          <a:spcPts val="300"/>
        </a:spcBef>
        <a:buClr>
          <a:srgbClr val="00704A"/>
        </a:buClr>
        <a:buSzPct val="110000"/>
        <a:buFont typeface="Arial"/>
        <a:buChar char="•"/>
        <a:defRPr sz="1500" kern="1200">
          <a:solidFill>
            <a:srgbClr val="333333"/>
          </a:solidFill>
          <a:latin typeface="Helvetica" panose="020B0604020202020204" pitchFamily="34" charset="0"/>
          <a:ea typeface="+mn-ea"/>
          <a:cs typeface="Helvetica" panose="020B0604020202020204" pitchFamily="34" charset="0"/>
        </a:defRPr>
      </a:lvl1pPr>
      <a:lvl2pPr marL="411480" indent="-182880" algn="l" defTabSz="457200" rtl="0" eaLnBrk="1" latinLnBrk="0" hangingPunct="1">
        <a:spcBef>
          <a:spcPts val="300"/>
        </a:spcBef>
        <a:buClr>
          <a:srgbClr val="00704A"/>
        </a:buClr>
        <a:buSzPct val="110000"/>
        <a:buFont typeface="Lucida Grande"/>
        <a:buChar char="–"/>
        <a:defRPr sz="1500" kern="1200">
          <a:solidFill>
            <a:srgbClr val="333333"/>
          </a:solidFill>
          <a:latin typeface="Helvetica" panose="020B0604020202020204" pitchFamily="34" charset="0"/>
          <a:ea typeface="+mn-ea"/>
          <a:cs typeface="Helvetica" panose="020B0604020202020204" pitchFamily="34" charset="0"/>
        </a:defRPr>
      </a:lvl2pPr>
      <a:lvl3pPr marL="640080" indent="-182880" algn="l" defTabSz="457200" rtl="0" eaLnBrk="1" latinLnBrk="0" hangingPunct="1">
        <a:spcBef>
          <a:spcPts val="300"/>
        </a:spcBef>
        <a:buClr>
          <a:srgbClr val="00704A"/>
        </a:buClr>
        <a:buSzPct val="100000"/>
        <a:buFont typeface="Courier New"/>
        <a:buChar char="o"/>
        <a:defRPr sz="1500" kern="1200">
          <a:solidFill>
            <a:srgbClr val="333333"/>
          </a:solidFill>
          <a:latin typeface="Helvetica" panose="020B0604020202020204" pitchFamily="34" charset="0"/>
          <a:ea typeface="+mn-ea"/>
          <a:cs typeface="Helvetica" panose="020B0604020202020204" pitchFamily="34" charset="0"/>
        </a:defRPr>
      </a:lvl3pPr>
      <a:lvl4pPr marL="822960" indent="-182880" algn="l" defTabSz="457200" rtl="0" eaLnBrk="1" latinLnBrk="0" hangingPunct="1">
        <a:spcBef>
          <a:spcPts val="300"/>
        </a:spcBef>
        <a:buClr>
          <a:srgbClr val="00704A"/>
        </a:buClr>
        <a:buSzPct val="100000"/>
        <a:buFont typeface="Wingdings" charset="2"/>
        <a:buChar char="§"/>
        <a:defRPr sz="1500" kern="1200">
          <a:solidFill>
            <a:srgbClr val="333333"/>
          </a:solidFill>
          <a:latin typeface="Helvetica" panose="020B0604020202020204" pitchFamily="34" charset="0"/>
          <a:ea typeface="+mn-ea"/>
          <a:cs typeface="Helvetica" panose="020B0604020202020204" pitchFamily="34" charset="0"/>
        </a:defRPr>
      </a:lvl4pPr>
      <a:lvl5pPr marL="960120" indent="-137160" algn="l" defTabSz="457200" rtl="0" eaLnBrk="1" latinLnBrk="0" hangingPunct="1">
        <a:spcBef>
          <a:spcPts val="300"/>
        </a:spcBef>
        <a:buClr>
          <a:srgbClr val="00704A"/>
        </a:buClr>
        <a:buSzPct val="90000"/>
        <a:buFont typeface="Arial"/>
        <a:buChar char="•"/>
        <a:defRPr sz="1500" kern="1200">
          <a:solidFill>
            <a:srgbClr val="333333"/>
          </a:solidFill>
          <a:latin typeface="Helvetica" panose="020B0604020202020204" pitchFamily="34" charset="0"/>
          <a:ea typeface="+mn-ea"/>
          <a:cs typeface="Helvetica"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lstStyle/>
          <a:p>
            <a:r>
              <a:rPr lang="en-US" dirty="0">
                <a:latin typeface="Helvetica" panose="020B0604020202020204" pitchFamily="34" charset="0"/>
                <a:cs typeface="Helvetica" panose="020B0604020202020204" pitchFamily="34" charset="0"/>
              </a:rPr>
              <a:t>2023-2024 Financial Aid</a:t>
            </a:r>
          </a:p>
        </p:txBody>
      </p:sp>
      <p:sp>
        <p:nvSpPr>
          <p:cNvPr id="9" name="Text Placeholder 8"/>
          <p:cNvSpPr>
            <a:spLocks noGrp="1"/>
          </p:cNvSpPr>
          <p:nvPr>
            <p:ph type="body" sz="quarter" idx="10"/>
          </p:nvPr>
        </p:nvSpPr>
        <p:spPr/>
        <p:txBody>
          <a:bodyPr>
            <a:normAutofit fontScale="85000" lnSpcReduction="10000"/>
          </a:bodyPr>
          <a:lstStyle/>
          <a:p>
            <a:r>
              <a:rPr lang="en-US" dirty="0">
                <a:latin typeface="Helvetica" panose="020B0604020202020204" pitchFamily="34" charset="0"/>
                <a:cs typeface="Helvetica" panose="020B0604020202020204" pitchFamily="34" charset="0"/>
              </a:rPr>
              <a:t>Elizabeth Umberger, Financial Aid Advocate</a:t>
            </a:r>
          </a:p>
        </p:txBody>
      </p:sp>
    </p:spTree>
    <p:extLst>
      <p:ext uri="{BB962C8B-B14F-4D97-AF65-F5344CB8AC3E}">
        <p14:creationId xmlns:p14="http://schemas.microsoft.com/office/powerpoint/2010/main" val="1768561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5303C9-A5BC-4E9A-8085-97DD33E2F861}"/>
              </a:ext>
            </a:extLst>
          </p:cNvPr>
          <p:cNvSpPr>
            <a:spLocks noGrp="1"/>
          </p:cNvSpPr>
          <p:nvPr>
            <p:ph type="body" idx="1"/>
          </p:nvPr>
        </p:nvSpPr>
        <p:spPr/>
        <p:txBody>
          <a:bodyPr/>
          <a:lstStyle/>
          <a:p>
            <a:r>
              <a:rPr lang="en-US" dirty="0"/>
              <a:t>Questions???</a:t>
            </a:r>
          </a:p>
        </p:txBody>
      </p:sp>
    </p:spTree>
    <p:extLst>
      <p:ext uri="{BB962C8B-B14F-4D97-AF65-F5344CB8AC3E}">
        <p14:creationId xmlns:p14="http://schemas.microsoft.com/office/powerpoint/2010/main" val="258284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41ED1-FC30-4990-880B-5299EE3216D9}"/>
              </a:ext>
            </a:extLst>
          </p:cNvPr>
          <p:cNvSpPr>
            <a:spLocks noGrp="1"/>
          </p:cNvSpPr>
          <p:nvPr>
            <p:ph type="title"/>
          </p:nvPr>
        </p:nvSpPr>
        <p:spPr/>
        <p:txBody>
          <a:bodyPr/>
          <a:lstStyle/>
          <a:p>
            <a:r>
              <a:rPr lang="en-US" dirty="0"/>
              <a:t>agenda</a:t>
            </a:r>
          </a:p>
        </p:txBody>
      </p:sp>
      <p:sp>
        <p:nvSpPr>
          <p:cNvPr id="3" name="TextBox 2">
            <a:extLst>
              <a:ext uri="{FF2B5EF4-FFF2-40B4-BE49-F238E27FC236}">
                <a16:creationId xmlns:a16="http://schemas.microsoft.com/office/drawing/2014/main" id="{94E77F87-C898-40FD-8AD1-CDCEEA14A93A}"/>
              </a:ext>
            </a:extLst>
          </p:cNvPr>
          <p:cNvSpPr txBox="1"/>
          <p:nvPr/>
        </p:nvSpPr>
        <p:spPr>
          <a:xfrm>
            <a:off x="616688" y="1140589"/>
            <a:ext cx="7921256" cy="2862322"/>
          </a:xfrm>
          <a:prstGeom prst="rect">
            <a:avLst/>
          </a:prstGeom>
          <a:noFill/>
        </p:spPr>
        <p:txBody>
          <a:bodyPr wrap="square" rtlCol="0">
            <a:spAutoFit/>
          </a:bodyPr>
          <a:lstStyle/>
          <a:p>
            <a:pPr marL="285750" indent="-285750">
              <a:buFont typeface="Arial" panose="020B0604020202020204" pitchFamily="34" charset="0"/>
              <a:buChar char="•"/>
            </a:pPr>
            <a:r>
              <a:rPr lang="en-US" dirty="0"/>
              <a:t>Types of Financial Aid Programs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Application Process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Next Steps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Understanding your Bill</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Maintaining academic success and aid eligibility</a:t>
            </a:r>
          </a:p>
          <a:p>
            <a:endParaRPr lang="en-US" dirty="0"/>
          </a:p>
        </p:txBody>
      </p:sp>
    </p:spTree>
    <p:extLst>
      <p:ext uri="{BB962C8B-B14F-4D97-AF65-F5344CB8AC3E}">
        <p14:creationId xmlns:p14="http://schemas.microsoft.com/office/powerpoint/2010/main" val="592583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116538"/>
            <a:ext cx="8403021" cy="390282"/>
          </a:xfrm>
        </p:spPr>
        <p:txBody>
          <a:bodyPr/>
          <a:lstStyle/>
          <a:p>
            <a:r>
              <a:rPr lang="en-US" dirty="0">
                <a:latin typeface="Helvetica" panose="020B0604020202020204" pitchFamily="34" charset="0"/>
                <a:cs typeface="Helvetica" panose="020B0604020202020204" pitchFamily="34" charset="0"/>
              </a:rPr>
              <a:t>What is Financial aid?</a:t>
            </a:r>
          </a:p>
        </p:txBody>
      </p:sp>
      <p:sp>
        <p:nvSpPr>
          <p:cNvPr id="3" name="Content Placeholder 2"/>
          <p:cNvSpPr>
            <a:spLocks noGrp="1"/>
          </p:cNvSpPr>
          <p:nvPr>
            <p:ph idx="1"/>
          </p:nvPr>
        </p:nvSpPr>
        <p:spPr/>
        <p:txBody>
          <a:bodyPr>
            <a:normAutofit/>
          </a:bodyPr>
          <a:lstStyle/>
          <a:p>
            <a:r>
              <a:rPr lang="en-US" dirty="0">
                <a:latin typeface="Helvetica" panose="020B0604020202020204" pitchFamily="34" charset="0"/>
                <a:cs typeface="Helvetica" panose="020B0604020202020204" pitchFamily="34" charset="0"/>
              </a:rPr>
              <a:t>Financial Aid is designed to assist families in meeting college expenses</a:t>
            </a:r>
          </a:p>
        </p:txBody>
      </p:sp>
      <p:sp>
        <p:nvSpPr>
          <p:cNvPr id="5" name="Content Placeholder 4"/>
          <p:cNvSpPr>
            <a:spLocks noGrp="1"/>
          </p:cNvSpPr>
          <p:nvPr>
            <p:ph idx="12"/>
          </p:nvPr>
        </p:nvSpPr>
        <p:spPr>
          <a:xfrm>
            <a:off x="457200" y="1389289"/>
            <a:ext cx="8229600" cy="3088118"/>
          </a:xfrm>
        </p:spPr>
        <p:txBody>
          <a:bodyPr>
            <a:normAutofit/>
          </a:bodyPr>
          <a:lstStyle/>
          <a:p>
            <a:pPr algn="ctr"/>
            <a:r>
              <a:rPr lang="en-US" b="1" dirty="0"/>
              <a:t>Financial Aid is a mixture of programs designed to provide this assistance.</a:t>
            </a:r>
          </a:p>
          <a:p>
            <a:pPr algn="ctr"/>
            <a:endParaRPr lang="en-US" dirty="0"/>
          </a:p>
          <a:p>
            <a:pPr marL="285750" indent="-285750">
              <a:buFont typeface="Arial" panose="020B0604020202020204" pitchFamily="34" charset="0"/>
              <a:buChar char="•"/>
            </a:pPr>
            <a:r>
              <a:rPr lang="en-US" dirty="0"/>
              <a:t>Scholarships</a:t>
            </a:r>
          </a:p>
          <a:p>
            <a:pPr marL="285750" indent="-285750">
              <a:buFont typeface="Arial" panose="020B0604020202020204" pitchFamily="34" charset="0"/>
              <a:buChar char="•"/>
            </a:pPr>
            <a:r>
              <a:rPr lang="en-US" dirty="0"/>
              <a:t>Grants</a:t>
            </a:r>
          </a:p>
          <a:p>
            <a:pPr marL="285750" indent="-285750">
              <a:buFont typeface="Arial" panose="020B0604020202020204" pitchFamily="34" charset="0"/>
              <a:buChar char="•"/>
            </a:pPr>
            <a:r>
              <a:rPr lang="en-US" dirty="0"/>
              <a:t>Work Study</a:t>
            </a:r>
          </a:p>
          <a:p>
            <a:pPr marL="285750" indent="-285750">
              <a:buFont typeface="Arial" panose="020B0604020202020204" pitchFamily="34" charset="0"/>
              <a:buChar char="•"/>
            </a:pPr>
            <a:r>
              <a:rPr lang="en-US" dirty="0"/>
              <a:t>Student Loans			Requires repayment</a:t>
            </a:r>
          </a:p>
          <a:p>
            <a:pPr marL="285750" indent="-285750">
              <a:buFont typeface="Arial" panose="020B0604020202020204" pitchFamily="34" charset="0"/>
              <a:buChar char="•"/>
            </a:pPr>
            <a:r>
              <a:rPr lang="en-US" dirty="0"/>
              <a:t>Parent Loans			Requires repayment</a:t>
            </a:r>
          </a:p>
          <a:p>
            <a:pPr marL="285750" indent="-285750">
              <a:buFont typeface="Arial" panose="020B0604020202020204" pitchFamily="34" charset="0"/>
              <a:buChar char="•"/>
            </a:pPr>
            <a:endParaRPr lang="en-US" dirty="0"/>
          </a:p>
          <a:p>
            <a:r>
              <a:rPr lang="en-US" dirty="0"/>
              <a:t>Funds come from a variety of sources – federal, state, institutional (college) and outside.</a:t>
            </a:r>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03030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116538"/>
            <a:ext cx="8403021" cy="390282"/>
          </a:xfrm>
        </p:spPr>
        <p:txBody>
          <a:bodyPr/>
          <a:lstStyle/>
          <a:p>
            <a:pPr algn="ctr"/>
            <a:r>
              <a:rPr lang="en-US" b="1" dirty="0"/>
              <a:t>What is the application process?</a:t>
            </a:r>
          </a:p>
        </p:txBody>
      </p:sp>
      <p:sp>
        <p:nvSpPr>
          <p:cNvPr id="3" name="Content Placeholder 2"/>
          <p:cNvSpPr>
            <a:spLocks noGrp="1"/>
          </p:cNvSpPr>
          <p:nvPr>
            <p:ph idx="1"/>
          </p:nvPr>
        </p:nvSpPr>
        <p:spPr/>
        <p:txBody>
          <a:bodyPr>
            <a:normAutofit/>
          </a:bodyPr>
          <a:lstStyle/>
          <a:p>
            <a:r>
              <a:rPr lang="en-US" dirty="0">
                <a:latin typeface="Helvetica" panose="020B0604020202020204" pitchFamily="34" charset="0"/>
                <a:cs typeface="Helvetica" panose="020B0604020202020204" pitchFamily="34" charset="0"/>
              </a:rPr>
              <a:t>FAFSA – Free Application for Federal Student Aid</a:t>
            </a:r>
          </a:p>
        </p:txBody>
      </p:sp>
      <p:sp>
        <p:nvSpPr>
          <p:cNvPr id="5" name="Content Placeholder 4"/>
          <p:cNvSpPr>
            <a:spLocks noGrp="1"/>
          </p:cNvSpPr>
          <p:nvPr>
            <p:ph idx="12"/>
          </p:nvPr>
        </p:nvSpPr>
        <p:spPr>
          <a:xfrm>
            <a:off x="457200" y="1501422"/>
            <a:ext cx="5650089" cy="1270710"/>
          </a:xfrm>
        </p:spPr>
        <p:txBody>
          <a:bodyPr>
            <a:normAutofit fontScale="92500" lnSpcReduction="20000"/>
          </a:bodyPr>
          <a:lstStyle/>
          <a:p>
            <a:r>
              <a:rPr lang="en-US" sz="1800" dirty="0">
                <a:solidFill>
                  <a:schemeClr val="accent2">
                    <a:lumMod val="50000"/>
                  </a:schemeClr>
                </a:solidFill>
              </a:rPr>
              <a:t>October 1, every year!!</a:t>
            </a:r>
          </a:p>
          <a:p>
            <a:r>
              <a:rPr lang="en-US" dirty="0">
                <a:solidFill>
                  <a:schemeClr val="accent2">
                    <a:lumMod val="50000"/>
                  </a:schemeClr>
                </a:solidFill>
              </a:rPr>
              <a:t>https://studentaid.ed.gov</a:t>
            </a:r>
          </a:p>
          <a:p>
            <a:endParaRPr lang="en-US" dirty="0"/>
          </a:p>
          <a:p>
            <a:endParaRPr lang="en-US" dirty="0"/>
          </a:p>
          <a:p>
            <a:r>
              <a:rPr lang="en-US" dirty="0"/>
              <a:t>Application for all federal aid programs and HOPE/Zell Miller</a:t>
            </a:r>
          </a:p>
          <a:p>
            <a:endParaRPr lang="en-US" dirty="0">
              <a:latin typeface="Helvetica" panose="020B0604020202020204" pitchFamily="34" charset="0"/>
              <a:cs typeface="Helvetica" panose="020B0604020202020204" pitchFamily="34" charset="0"/>
            </a:endParaRPr>
          </a:p>
        </p:txBody>
      </p:sp>
      <p:sp>
        <p:nvSpPr>
          <p:cNvPr id="6" name="Content Placeholder 5"/>
          <p:cNvSpPr>
            <a:spLocks noGrp="1"/>
          </p:cNvSpPr>
          <p:nvPr>
            <p:ph idx="13"/>
          </p:nvPr>
        </p:nvSpPr>
        <p:spPr/>
        <p:txBody>
          <a:bodyPr>
            <a:normAutofit lnSpcReduction="10000"/>
          </a:bodyPr>
          <a:lstStyle/>
          <a:p>
            <a:r>
              <a:rPr lang="en-US" dirty="0">
                <a:latin typeface="Helvetica" panose="020B0604020202020204" pitchFamily="34" charset="0"/>
                <a:cs typeface="Helvetica" panose="020B0604020202020204" pitchFamily="34" charset="0"/>
              </a:rPr>
              <a:t>Other Applications</a:t>
            </a:r>
          </a:p>
        </p:txBody>
      </p:sp>
      <p:sp>
        <p:nvSpPr>
          <p:cNvPr id="7" name="Content Placeholder 6"/>
          <p:cNvSpPr>
            <a:spLocks noGrp="1"/>
          </p:cNvSpPr>
          <p:nvPr>
            <p:ph idx="14"/>
          </p:nvPr>
        </p:nvSpPr>
        <p:spPr/>
        <p:txBody>
          <a:bodyPr/>
          <a:lstStyle/>
          <a:p>
            <a:pPr marL="285750" indent="-285750">
              <a:buFont typeface="Arial" panose="020B0604020202020204" pitchFamily="34" charset="0"/>
              <a:buChar char="•"/>
            </a:pPr>
            <a:r>
              <a:rPr lang="en-US" dirty="0"/>
              <a:t>CSS Profile (check with each institution)</a:t>
            </a:r>
          </a:p>
          <a:p>
            <a:pPr marL="285750" indent="-285750">
              <a:buFont typeface="Arial" panose="020B0604020202020204" pitchFamily="34" charset="0"/>
              <a:buChar char="•"/>
            </a:pPr>
            <a:r>
              <a:rPr lang="en-US"/>
              <a:t>GFSAPPS </a:t>
            </a:r>
            <a:r>
              <a:rPr lang="en-US" dirty="0"/>
              <a:t>at GA Futures (for HOPE/Zell only)</a:t>
            </a:r>
          </a:p>
          <a:p>
            <a:pPr marL="285750" indent="-285750">
              <a:buFont typeface="Arial" panose="020B0604020202020204" pitchFamily="34" charset="0"/>
              <a:buChar char="•"/>
            </a:pPr>
            <a:r>
              <a:rPr lang="en-US" dirty="0"/>
              <a:t>Institutional Scholarship Applications</a:t>
            </a:r>
          </a:p>
          <a:p>
            <a:pPr marL="285750" indent="-285750">
              <a:buFont typeface="Arial" panose="020B0604020202020204" pitchFamily="34" charset="0"/>
              <a:buChar char="•"/>
            </a:pPr>
            <a:r>
              <a:rPr lang="en-US" dirty="0"/>
              <a:t>Outside Scholarship Applications</a:t>
            </a:r>
          </a:p>
          <a:p>
            <a:endParaRPr lang="en-US" dirty="0">
              <a:latin typeface="Helvetica" panose="020B0604020202020204" pitchFamily="34" charset="0"/>
              <a:cs typeface="Helvetica" panose="020B0604020202020204" pitchFamily="34" charset="0"/>
            </a:endParaRPr>
          </a:p>
        </p:txBody>
      </p:sp>
      <p:pic>
        <p:nvPicPr>
          <p:cNvPr id="4" name="Picture 3">
            <a:extLst>
              <a:ext uri="{FF2B5EF4-FFF2-40B4-BE49-F238E27FC236}">
                <a16:creationId xmlns:a16="http://schemas.microsoft.com/office/drawing/2014/main" id="{E113BF3E-B400-40EB-94DA-E36D0A5D6C13}"/>
              </a:ext>
            </a:extLst>
          </p:cNvPr>
          <p:cNvPicPr>
            <a:picLocks noChangeAspect="1"/>
          </p:cNvPicPr>
          <p:nvPr/>
        </p:nvPicPr>
        <p:blipFill>
          <a:blip r:embed="rId2"/>
          <a:stretch>
            <a:fillRect/>
          </a:stretch>
        </p:blipFill>
        <p:spPr>
          <a:xfrm>
            <a:off x="5994400" y="1306692"/>
            <a:ext cx="2822222" cy="1465439"/>
          </a:xfrm>
          <a:prstGeom prst="rect">
            <a:avLst/>
          </a:prstGeom>
        </p:spPr>
      </p:pic>
    </p:spTree>
    <p:extLst>
      <p:ext uri="{BB962C8B-B14F-4D97-AF65-F5344CB8AC3E}">
        <p14:creationId xmlns:p14="http://schemas.microsoft.com/office/powerpoint/2010/main" val="45788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latin typeface="Helvetica" panose="020B0604020202020204" pitchFamily="34" charset="0"/>
                <a:cs typeface="Helvetica" panose="020B0604020202020204" pitchFamily="34" charset="0"/>
              </a:rPr>
              <a:t>Documentation needed</a:t>
            </a:r>
          </a:p>
        </p:txBody>
      </p:sp>
      <p:sp>
        <p:nvSpPr>
          <p:cNvPr id="8" name="Text Placeholder 7"/>
          <p:cNvSpPr>
            <a:spLocks noGrp="1"/>
          </p:cNvSpPr>
          <p:nvPr>
            <p:ph type="body" idx="15"/>
          </p:nvPr>
        </p:nvSpPr>
        <p:spPr/>
        <p:txBody>
          <a:bodyPr/>
          <a:lstStyle/>
          <a:p>
            <a:r>
              <a:rPr lang="en-US" dirty="0">
                <a:latin typeface="Helvetica" panose="020B0604020202020204" pitchFamily="34" charset="0"/>
                <a:cs typeface="Helvetica" panose="020B0604020202020204" pitchFamily="34" charset="0"/>
              </a:rPr>
              <a:t>IRS Tax Return</a:t>
            </a:r>
          </a:p>
        </p:txBody>
      </p:sp>
      <p:sp>
        <p:nvSpPr>
          <p:cNvPr id="9" name="Content Placeholder 8"/>
          <p:cNvSpPr>
            <a:spLocks noGrp="1"/>
          </p:cNvSpPr>
          <p:nvPr>
            <p:ph sz="half" idx="16"/>
          </p:nvPr>
        </p:nvSpPr>
        <p:spPr/>
        <p:txBody>
          <a:bodyPr/>
          <a:lstStyle/>
          <a:p>
            <a:r>
              <a:rPr lang="en-US" dirty="0">
                <a:latin typeface="Helvetica" panose="020B0604020202020204" pitchFamily="34" charset="0"/>
                <a:cs typeface="Helvetica" panose="020B0604020202020204" pitchFamily="34" charset="0"/>
              </a:rPr>
              <a:t>IRS 2021 1040 </a:t>
            </a:r>
          </a:p>
          <a:p>
            <a:pPr lvl="1"/>
            <a:r>
              <a:rPr lang="en-US" dirty="0">
                <a:latin typeface="Helvetica" panose="020B0604020202020204" pitchFamily="34" charset="0"/>
                <a:cs typeface="Helvetica" panose="020B0604020202020204" pitchFamily="34" charset="0"/>
              </a:rPr>
              <a:t>Schedules 1, 2 and 3</a:t>
            </a:r>
          </a:p>
          <a:p>
            <a:pPr marL="228600" lvl="1" indent="0">
              <a:buNone/>
            </a:pPr>
            <a:endParaRPr lang="en-US" dirty="0">
              <a:latin typeface="Helvetica" panose="020B0604020202020204" pitchFamily="34" charset="0"/>
              <a:cs typeface="Helvetica" panose="020B0604020202020204" pitchFamily="34" charset="0"/>
            </a:endParaRPr>
          </a:p>
          <a:p>
            <a:r>
              <a:rPr lang="en-US" dirty="0"/>
              <a:t>2021 W2s/Schedule C</a:t>
            </a:r>
          </a:p>
          <a:p>
            <a:endParaRPr lang="en-US" dirty="0">
              <a:latin typeface="Helvetica" panose="020B0604020202020204" pitchFamily="34" charset="0"/>
              <a:cs typeface="Helvetica" panose="020B0604020202020204" pitchFamily="34" charset="0"/>
            </a:endParaRPr>
          </a:p>
          <a:p>
            <a:r>
              <a:rPr lang="en-US" dirty="0"/>
              <a:t>Current bank statements</a:t>
            </a:r>
          </a:p>
          <a:p>
            <a:endParaRPr lang="en-US" dirty="0">
              <a:latin typeface="Helvetica" panose="020B0604020202020204" pitchFamily="34" charset="0"/>
              <a:cs typeface="Helvetica" panose="020B0604020202020204" pitchFamily="34" charset="0"/>
            </a:endParaRPr>
          </a:p>
          <a:p>
            <a:r>
              <a:rPr lang="en-US" dirty="0"/>
              <a:t>Documentation of investment net value</a:t>
            </a:r>
            <a:endParaRPr lang="en-US" dirty="0">
              <a:latin typeface="Helvetica" panose="020B0604020202020204" pitchFamily="34" charset="0"/>
              <a:cs typeface="Helvetica" panose="020B0604020202020204" pitchFamily="34" charset="0"/>
            </a:endParaRPr>
          </a:p>
        </p:txBody>
      </p:sp>
      <p:sp>
        <p:nvSpPr>
          <p:cNvPr id="10" name="Text Placeholder 9"/>
          <p:cNvSpPr>
            <a:spLocks noGrp="1"/>
          </p:cNvSpPr>
          <p:nvPr>
            <p:ph type="body" idx="17"/>
          </p:nvPr>
        </p:nvSpPr>
        <p:spPr/>
        <p:txBody>
          <a:bodyPr>
            <a:normAutofit fontScale="40000" lnSpcReduction="20000"/>
          </a:bodyPr>
          <a:lstStyle/>
          <a:p>
            <a:endParaRPr lang="en-US" dirty="0">
              <a:latin typeface="Helvetica" panose="020B0604020202020204" pitchFamily="34" charset="0"/>
              <a:cs typeface="Helvetica" panose="020B0604020202020204" pitchFamily="34" charset="0"/>
            </a:endParaRPr>
          </a:p>
          <a:p>
            <a:endParaRPr lang="en-US" dirty="0"/>
          </a:p>
          <a:p>
            <a:endParaRPr lang="en-US" dirty="0">
              <a:latin typeface="Helvetica" panose="020B0604020202020204" pitchFamily="34" charset="0"/>
              <a:cs typeface="Helvetica" panose="020B0604020202020204" pitchFamily="34" charset="0"/>
            </a:endParaRPr>
          </a:p>
          <a:p>
            <a:r>
              <a:rPr lang="en-US" sz="4500" dirty="0">
                <a:latin typeface="Helvetica" panose="020B0604020202020204" pitchFamily="34" charset="0"/>
                <a:cs typeface="Helvetica" panose="020B0604020202020204" pitchFamily="34" charset="0"/>
              </a:rPr>
              <a:t>Academic Year</a:t>
            </a:r>
          </a:p>
        </p:txBody>
      </p:sp>
      <p:sp>
        <p:nvSpPr>
          <p:cNvPr id="11" name="Content Placeholder 10"/>
          <p:cNvSpPr>
            <a:spLocks noGrp="1"/>
          </p:cNvSpPr>
          <p:nvPr>
            <p:ph sz="half" idx="18"/>
          </p:nvPr>
        </p:nvSpPr>
        <p:spPr>
          <a:xfrm>
            <a:off x="395109" y="1705308"/>
            <a:ext cx="2601483" cy="2257092"/>
          </a:xfrm>
        </p:spPr>
        <p:txBody>
          <a:bodyPr/>
          <a:lstStyle/>
          <a:p>
            <a:r>
              <a:rPr lang="en-US" dirty="0"/>
              <a:t>Terms beginning Fall 2023</a:t>
            </a:r>
            <a:r>
              <a:rPr lang="en-US" dirty="0">
                <a:latin typeface="Helvetica" panose="020B0604020202020204" pitchFamily="34" charset="0"/>
                <a:cs typeface="Helvetica" panose="020B0604020202020204" pitchFamily="34" charset="0"/>
              </a:rPr>
              <a:t> </a:t>
            </a:r>
          </a:p>
          <a:p>
            <a:pPr marL="0" indent="0">
              <a:buNone/>
            </a:pPr>
            <a:endParaRPr lang="en-US" dirty="0">
              <a:latin typeface="Helvetica" panose="020B0604020202020204" pitchFamily="34" charset="0"/>
              <a:cs typeface="Helvetica" panose="020B0604020202020204" pitchFamily="34" charset="0"/>
            </a:endParaRPr>
          </a:p>
        </p:txBody>
      </p:sp>
      <p:sp>
        <p:nvSpPr>
          <p:cNvPr id="12" name="Text Placeholder 11"/>
          <p:cNvSpPr>
            <a:spLocks noGrp="1"/>
          </p:cNvSpPr>
          <p:nvPr>
            <p:ph type="body" idx="19"/>
          </p:nvPr>
        </p:nvSpPr>
        <p:spPr/>
        <p:txBody>
          <a:bodyPr/>
          <a:lstStyle/>
          <a:p>
            <a:r>
              <a:rPr lang="en-US" dirty="0">
                <a:latin typeface="Helvetica" panose="020B0604020202020204" pitchFamily="34" charset="0"/>
                <a:cs typeface="Helvetica" panose="020B0604020202020204" pitchFamily="34" charset="0"/>
              </a:rPr>
              <a:t>FAFSA</a:t>
            </a:r>
          </a:p>
        </p:txBody>
      </p:sp>
      <p:sp>
        <p:nvSpPr>
          <p:cNvPr id="13" name="Content Placeholder 12"/>
          <p:cNvSpPr>
            <a:spLocks noGrp="1"/>
          </p:cNvSpPr>
          <p:nvPr>
            <p:ph sz="half" idx="20"/>
          </p:nvPr>
        </p:nvSpPr>
        <p:spPr/>
        <p:txBody>
          <a:bodyPr/>
          <a:lstStyle/>
          <a:p>
            <a:r>
              <a:rPr lang="en-US" dirty="0">
                <a:latin typeface="Helvetica" panose="020B0604020202020204" pitchFamily="34" charset="0"/>
                <a:cs typeface="Helvetica" panose="020B0604020202020204" pitchFamily="34" charset="0"/>
              </a:rPr>
              <a:t>2023-24 FAFSA</a:t>
            </a:r>
          </a:p>
        </p:txBody>
      </p:sp>
      <p:sp>
        <p:nvSpPr>
          <p:cNvPr id="2" name="TextBox 1">
            <a:extLst>
              <a:ext uri="{FF2B5EF4-FFF2-40B4-BE49-F238E27FC236}">
                <a16:creationId xmlns:a16="http://schemas.microsoft.com/office/drawing/2014/main" id="{D93A0716-1204-4EE0-B484-40A0F666E875}"/>
              </a:ext>
            </a:extLst>
          </p:cNvPr>
          <p:cNvSpPr txBox="1"/>
          <p:nvPr/>
        </p:nvSpPr>
        <p:spPr>
          <a:xfrm>
            <a:off x="643467" y="3962400"/>
            <a:ext cx="4346222" cy="646331"/>
          </a:xfrm>
          <a:prstGeom prst="rect">
            <a:avLst/>
          </a:prstGeom>
          <a:noFill/>
        </p:spPr>
        <p:txBody>
          <a:bodyPr wrap="square" rtlCol="0">
            <a:spAutoFit/>
          </a:bodyPr>
          <a:lstStyle/>
          <a:p>
            <a:r>
              <a:rPr lang="en-US" dirty="0"/>
              <a:t>Look for FAFSA Workshops in the fall!  Hosted by many local high schools.</a:t>
            </a:r>
          </a:p>
        </p:txBody>
      </p:sp>
    </p:spTree>
    <p:extLst>
      <p:ext uri="{BB962C8B-B14F-4D97-AF65-F5344CB8AC3E}">
        <p14:creationId xmlns:p14="http://schemas.microsoft.com/office/powerpoint/2010/main" val="1391778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228" y="1"/>
            <a:ext cx="8607972" cy="557048"/>
          </a:xfrm>
        </p:spPr>
        <p:txBody>
          <a:bodyPr/>
          <a:lstStyle/>
          <a:p>
            <a:pPr algn="ctr"/>
            <a:r>
              <a:rPr lang="en-US"/>
              <a:t>Common FAFSA Issues and How to Avoid Them</a:t>
            </a:r>
            <a:endParaRPr lang="en-US" dirty="0"/>
          </a:p>
        </p:txBody>
      </p:sp>
      <p:sp>
        <p:nvSpPr>
          <p:cNvPr id="3" name="Content Placeholder 2"/>
          <p:cNvSpPr>
            <a:spLocks noGrp="1"/>
          </p:cNvSpPr>
          <p:nvPr>
            <p:ph idx="1"/>
          </p:nvPr>
        </p:nvSpPr>
        <p:spPr>
          <a:xfrm>
            <a:off x="457200" y="788591"/>
            <a:ext cx="8229600" cy="426197"/>
          </a:xfrm>
        </p:spPr>
        <p:txBody>
          <a:bodyPr>
            <a:normAutofit/>
          </a:bodyPr>
          <a:lstStyle/>
          <a:p>
            <a:r>
              <a:rPr lang="en-US" dirty="0">
                <a:latin typeface="Helvetica" panose="020B0604020202020204" pitchFamily="34" charset="0"/>
                <a:cs typeface="Helvetica" panose="020B0604020202020204" pitchFamily="34" charset="0"/>
              </a:rPr>
              <a:t>Create your FSA ID (log in) – student and </a:t>
            </a:r>
            <a:r>
              <a:rPr lang="en-US" dirty="0"/>
              <a:t>1 parent  https://fsaid.ed.gov</a:t>
            </a:r>
            <a:endParaRPr lang="en-US" dirty="0">
              <a:latin typeface="Helvetica" panose="020B0604020202020204" pitchFamily="34" charset="0"/>
              <a:cs typeface="Helvetica" panose="020B0604020202020204" pitchFamily="34" charset="0"/>
            </a:endParaRPr>
          </a:p>
        </p:txBody>
      </p:sp>
      <p:sp>
        <p:nvSpPr>
          <p:cNvPr id="5" name="Content Placeholder 4"/>
          <p:cNvSpPr>
            <a:spLocks noGrp="1"/>
          </p:cNvSpPr>
          <p:nvPr>
            <p:ph idx="12"/>
          </p:nvPr>
        </p:nvSpPr>
        <p:spPr>
          <a:xfrm>
            <a:off x="457200" y="1177062"/>
            <a:ext cx="8229600" cy="870435"/>
          </a:xfrm>
        </p:spPr>
        <p:txBody>
          <a:bodyPr>
            <a:normAutofit fontScale="92500"/>
          </a:bodyPr>
          <a:lstStyle/>
          <a:p>
            <a:pPr marL="342900" indent="-342900">
              <a:buFont typeface="Arial" panose="020B0604020202020204" pitchFamily="34" charset="0"/>
              <a:buChar char="•"/>
            </a:pPr>
            <a:r>
              <a:rPr lang="en-US" sz="1400" dirty="0"/>
              <a:t>Social Security Number – Be sure it is correct and matches your SS Card!</a:t>
            </a:r>
          </a:p>
          <a:p>
            <a:pPr marL="342900" indent="-342900">
              <a:buFont typeface="Arial" panose="020B0604020202020204" pitchFamily="34" charset="0"/>
              <a:buChar char="•"/>
            </a:pPr>
            <a:r>
              <a:rPr lang="en-US" sz="1400" dirty="0"/>
              <a:t>Name – Use the same legal name consistently on all applications.  It, too, must match your SS Card!</a:t>
            </a:r>
          </a:p>
          <a:p>
            <a:pPr marL="342900" indent="-342900">
              <a:buFont typeface="Arial" panose="020B0604020202020204" pitchFamily="34" charset="0"/>
              <a:buChar char="•"/>
            </a:pPr>
            <a:r>
              <a:rPr lang="en-US" sz="1400" dirty="0"/>
              <a:t>Date of Birth – Use correct date!</a:t>
            </a:r>
          </a:p>
        </p:txBody>
      </p:sp>
      <p:sp>
        <p:nvSpPr>
          <p:cNvPr id="6" name="Content Placeholder 5"/>
          <p:cNvSpPr>
            <a:spLocks noGrp="1"/>
          </p:cNvSpPr>
          <p:nvPr>
            <p:ph idx="13"/>
          </p:nvPr>
        </p:nvSpPr>
        <p:spPr>
          <a:xfrm>
            <a:off x="457200" y="2089546"/>
            <a:ext cx="8229600" cy="352624"/>
          </a:xfrm>
        </p:spPr>
        <p:txBody>
          <a:bodyPr>
            <a:normAutofit lnSpcReduction="10000"/>
          </a:bodyPr>
          <a:lstStyle/>
          <a:p>
            <a:r>
              <a:rPr lang="en-US" dirty="0">
                <a:latin typeface="Helvetica" panose="020B0604020202020204" pitchFamily="34" charset="0"/>
                <a:cs typeface="Helvetica" panose="020B0604020202020204" pitchFamily="34" charset="0"/>
              </a:rPr>
              <a:t>FAFSA - hints</a:t>
            </a:r>
          </a:p>
        </p:txBody>
      </p:sp>
      <p:sp>
        <p:nvSpPr>
          <p:cNvPr id="7" name="Content Placeholder 6"/>
          <p:cNvSpPr>
            <a:spLocks noGrp="1"/>
          </p:cNvSpPr>
          <p:nvPr>
            <p:ph idx="14"/>
          </p:nvPr>
        </p:nvSpPr>
        <p:spPr>
          <a:xfrm>
            <a:off x="457200" y="2435968"/>
            <a:ext cx="8229600" cy="2295981"/>
          </a:xfrm>
        </p:spPr>
        <p:txBody>
          <a:bodyPr>
            <a:normAutofit fontScale="85000" lnSpcReduction="20000"/>
          </a:bodyPr>
          <a:lstStyle/>
          <a:p>
            <a:pPr marL="342900" indent="-342900">
              <a:buFont typeface="Arial" panose="020B0604020202020204" pitchFamily="34" charset="0"/>
              <a:buChar char="•"/>
            </a:pPr>
            <a:r>
              <a:rPr lang="en-US" dirty="0"/>
              <a:t>Know which parent(s) to use on the FAFSA</a:t>
            </a:r>
          </a:p>
          <a:p>
            <a:endParaRPr lang="en-US" dirty="0"/>
          </a:p>
          <a:p>
            <a:pPr marL="342900" indent="-342900">
              <a:buFont typeface="Arial" panose="020B0604020202020204" pitchFamily="34" charset="0"/>
              <a:buChar char="•"/>
            </a:pPr>
            <a:r>
              <a:rPr lang="en-US" dirty="0"/>
              <a:t>Know your parents’ correct marital status as of the date you complete the FAFSA.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Know who lives in your household that are supported more than 50% by your parent(s).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Know the tax filing status of your parents.  It must match their marital status, with few exceptions.</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r>
              <a:rPr lang="en-US" dirty="0"/>
              <a:t>These statuses REQUIRE court documentation.  If you have no documentation, you are not one of these – Emancipated Minor, Legal Guardianship and Ward of the Court.  Custody agreements do NOT support these statuses.</a:t>
            </a:r>
          </a:p>
          <a:p>
            <a:pPr marL="342900" indent="-3429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95566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116538"/>
            <a:ext cx="8403021" cy="390282"/>
          </a:xfrm>
        </p:spPr>
        <p:txBody>
          <a:bodyPr/>
          <a:lstStyle/>
          <a:p>
            <a:r>
              <a:rPr lang="en-US" dirty="0">
                <a:latin typeface="Helvetica" panose="020B0604020202020204" pitchFamily="34" charset="0"/>
                <a:cs typeface="Helvetica" panose="020B0604020202020204" pitchFamily="34" charset="0"/>
              </a:rPr>
              <a:t>Next Steps</a:t>
            </a:r>
          </a:p>
        </p:txBody>
      </p:sp>
      <p:sp>
        <p:nvSpPr>
          <p:cNvPr id="5" name="Content Placeholder 4"/>
          <p:cNvSpPr>
            <a:spLocks noGrp="1"/>
          </p:cNvSpPr>
          <p:nvPr>
            <p:ph idx="12"/>
          </p:nvPr>
        </p:nvSpPr>
        <p:spPr>
          <a:xfrm>
            <a:off x="457200" y="1103586"/>
            <a:ext cx="8229600" cy="1668546"/>
          </a:xfrm>
        </p:spPr>
        <p:txBody>
          <a:bodyPr>
            <a:noAutofit/>
          </a:bodyPr>
          <a:lstStyle/>
          <a:p>
            <a:pPr marL="285750" indent="-285750">
              <a:buFont typeface="Arial" panose="020B0604020202020204" pitchFamily="34" charset="0"/>
              <a:buChar char="•"/>
            </a:pPr>
            <a:r>
              <a:rPr lang="en-US" sz="1800" dirty="0"/>
              <a:t>The email from Federal Student Aid that your FAFSA has processed successfully does NOT mean you are finished.  You must stay in touch with your college’s Financial Aid Office.  Watch email!!!! </a:t>
            </a:r>
            <a:r>
              <a:rPr lang="en-US" sz="1800" b="1" dirty="0"/>
              <a:t>Use college email as soon as available.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Be sure all admissions requirements are met and the student is accepted for admissions.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Complete all financial aid requirements – verification, award acceptance, student loan entrance counseling, etc.  Ask questions if unsure how to complete the requirement.</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a:t>Sign up for earliest orientation.</a:t>
            </a:r>
          </a:p>
          <a:p>
            <a:endParaRPr lang="en-US" sz="1800" dirty="0"/>
          </a:p>
        </p:txBody>
      </p:sp>
    </p:spTree>
    <p:extLst>
      <p:ext uri="{BB962C8B-B14F-4D97-AF65-F5344CB8AC3E}">
        <p14:creationId xmlns:p14="http://schemas.microsoft.com/office/powerpoint/2010/main" val="168850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F11D-D2FA-4128-8780-7C068FBAB38D}"/>
              </a:ext>
            </a:extLst>
          </p:cNvPr>
          <p:cNvSpPr>
            <a:spLocks noGrp="1"/>
          </p:cNvSpPr>
          <p:nvPr>
            <p:ph type="title"/>
          </p:nvPr>
        </p:nvSpPr>
        <p:spPr/>
        <p:txBody>
          <a:bodyPr/>
          <a:lstStyle/>
          <a:p>
            <a:r>
              <a:rPr lang="en-US" dirty="0"/>
              <a:t>Understanding your bill</a:t>
            </a:r>
          </a:p>
        </p:txBody>
      </p:sp>
      <p:sp>
        <p:nvSpPr>
          <p:cNvPr id="3" name="TextBox 2">
            <a:extLst>
              <a:ext uri="{FF2B5EF4-FFF2-40B4-BE49-F238E27FC236}">
                <a16:creationId xmlns:a16="http://schemas.microsoft.com/office/drawing/2014/main" id="{56816052-B6C0-423C-A1CA-FDF94C77B4EF}"/>
              </a:ext>
            </a:extLst>
          </p:cNvPr>
          <p:cNvSpPr txBox="1"/>
          <p:nvPr/>
        </p:nvSpPr>
        <p:spPr>
          <a:xfrm>
            <a:off x="361808" y="972272"/>
            <a:ext cx="8324992" cy="3970318"/>
          </a:xfrm>
          <a:prstGeom prst="rect">
            <a:avLst/>
          </a:prstGeom>
          <a:noFill/>
        </p:spPr>
        <p:txBody>
          <a:bodyPr wrap="square" rtlCol="0">
            <a:spAutoFit/>
          </a:bodyPr>
          <a:lstStyle/>
          <a:p>
            <a:r>
              <a:rPr lang="en-US" dirty="0"/>
              <a:t>Understand financial aid offer vs. direct college costs </a:t>
            </a:r>
          </a:p>
          <a:p>
            <a:endParaRPr lang="en-US" dirty="0"/>
          </a:p>
          <a:p>
            <a:r>
              <a:rPr lang="en-US" dirty="0"/>
              <a:t>What is Financial Aid Cost of Attendance (COA)?</a:t>
            </a:r>
          </a:p>
          <a:p>
            <a:endParaRPr lang="en-US" dirty="0"/>
          </a:p>
          <a:p>
            <a:r>
              <a:rPr lang="en-US" dirty="0"/>
              <a:t>What are direct costs?</a:t>
            </a:r>
          </a:p>
          <a:p>
            <a:pPr marL="285750" indent="-285750">
              <a:buFont typeface="Arial" panose="020B0604020202020204" pitchFamily="34" charset="0"/>
              <a:buChar char="•"/>
            </a:pPr>
            <a:r>
              <a:rPr lang="en-US" dirty="0"/>
              <a:t>Mandatory Fees apply to all students – non negotiable</a:t>
            </a:r>
          </a:p>
          <a:p>
            <a:pPr marL="285750" indent="-285750">
              <a:buFont typeface="Arial" panose="020B0604020202020204" pitchFamily="34" charset="0"/>
              <a:buChar char="•"/>
            </a:pPr>
            <a:r>
              <a:rPr lang="en-US" dirty="0"/>
              <a:t>Housing/Meal Plan if applicable</a:t>
            </a:r>
          </a:p>
          <a:p>
            <a:pPr marL="285750" indent="-285750">
              <a:buFont typeface="Arial" panose="020B0604020202020204" pitchFamily="34" charset="0"/>
              <a:buChar char="•"/>
            </a:pPr>
            <a:r>
              <a:rPr lang="en-US" dirty="0"/>
              <a:t>Direct charges post after class registration (orientation)</a:t>
            </a:r>
          </a:p>
          <a:p>
            <a:pPr marL="285750" indent="-285750">
              <a:buFont typeface="Arial" panose="020B0604020202020204" pitchFamily="34" charset="0"/>
              <a:buChar char="•"/>
            </a:pPr>
            <a:endParaRPr lang="en-US" dirty="0"/>
          </a:p>
          <a:p>
            <a:r>
              <a:rPr lang="en-US" dirty="0"/>
              <a:t>Accepted aid will authorize towards the charges – you owe the balance.</a:t>
            </a:r>
          </a:p>
          <a:p>
            <a:pPr marL="285750" indent="-285750">
              <a:buFont typeface="Arial" panose="020B0604020202020204" pitchFamily="34" charset="0"/>
              <a:buChar char="•"/>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4230229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E16A2-C7E2-4F51-A07A-7E9932B18B6C}"/>
              </a:ext>
            </a:extLst>
          </p:cNvPr>
          <p:cNvSpPr>
            <a:spLocks noGrp="1"/>
          </p:cNvSpPr>
          <p:nvPr>
            <p:ph type="title"/>
          </p:nvPr>
        </p:nvSpPr>
        <p:spPr/>
        <p:txBody>
          <a:bodyPr/>
          <a:lstStyle/>
          <a:p>
            <a:r>
              <a:rPr lang="en-US" dirty="0"/>
              <a:t>Maintaining academic success</a:t>
            </a:r>
          </a:p>
        </p:txBody>
      </p:sp>
      <p:sp>
        <p:nvSpPr>
          <p:cNvPr id="3" name="TextBox 2">
            <a:extLst>
              <a:ext uri="{FF2B5EF4-FFF2-40B4-BE49-F238E27FC236}">
                <a16:creationId xmlns:a16="http://schemas.microsoft.com/office/drawing/2014/main" id="{E2303705-C626-48EB-A10E-E423E9B5EC8D}"/>
              </a:ext>
            </a:extLst>
          </p:cNvPr>
          <p:cNvSpPr txBox="1"/>
          <p:nvPr/>
        </p:nvSpPr>
        <p:spPr>
          <a:xfrm>
            <a:off x="361808" y="812800"/>
            <a:ext cx="8459895" cy="4524315"/>
          </a:xfrm>
          <a:prstGeom prst="rect">
            <a:avLst/>
          </a:prstGeom>
          <a:noFill/>
        </p:spPr>
        <p:txBody>
          <a:bodyPr wrap="square" rtlCol="0">
            <a:spAutoFit/>
          </a:bodyPr>
          <a:lstStyle/>
          <a:p>
            <a:endParaRPr lang="en-US" dirty="0"/>
          </a:p>
          <a:p>
            <a:r>
              <a:rPr lang="en-US" dirty="0"/>
              <a:t>Attend all of your classes – especially the first ones.  Attendance is taken!</a:t>
            </a:r>
          </a:p>
          <a:p>
            <a:endParaRPr lang="en-US" dirty="0"/>
          </a:p>
          <a:p>
            <a:r>
              <a:rPr lang="en-US" dirty="0"/>
              <a:t>Understand the difference between Dropping and Withdrawing from classes.</a:t>
            </a:r>
          </a:p>
          <a:p>
            <a:endParaRPr lang="en-US" dirty="0"/>
          </a:p>
          <a:p>
            <a:r>
              <a:rPr lang="en-US" dirty="0"/>
              <a:t>Do not withdraw from a class without talking to Financial Aid.</a:t>
            </a:r>
          </a:p>
          <a:p>
            <a:endParaRPr lang="en-US" dirty="0"/>
          </a:p>
          <a:p>
            <a:r>
              <a:rPr lang="en-US" dirty="0"/>
              <a:t>Seek tutoring, participate in class chat rooms, etc.  Do not wait until there is a problem.</a:t>
            </a:r>
          </a:p>
          <a:p>
            <a:endParaRPr lang="en-US" dirty="0"/>
          </a:p>
          <a:p>
            <a:r>
              <a:rPr lang="en-US" dirty="0"/>
              <a:t>Develop relationship with professors and advisors.</a:t>
            </a:r>
          </a:p>
          <a:p>
            <a:endParaRPr lang="en-US" dirty="0"/>
          </a:p>
          <a:p>
            <a:r>
              <a:rPr lang="en-US" dirty="0"/>
              <a:t>Get involved!!  Engaged students are more likely to complete their degree and be more satisfied with their overall college experience.</a:t>
            </a:r>
          </a:p>
          <a:p>
            <a:endParaRPr lang="en-US" dirty="0"/>
          </a:p>
          <a:p>
            <a:endParaRPr lang="en-US" dirty="0"/>
          </a:p>
        </p:txBody>
      </p:sp>
    </p:spTree>
    <p:extLst>
      <p:ext uri="{BB962C8B-B14F-4D97-AF65-F5344CB8AC3E}">
        <p14:creationId xmlns:p14="http://schemas.microsoft.com/office/powerpoint/2010/main" val="3017878561"/>
      </p:ext>
    </p:extLst>
  </p:cSld>
  <p:clrMapOvr>
    <a:masterClrMapping/>
  </p:clrMapOvr>
</p:sld>
</file>

<file path=ppt/theme/theme1.xml><?xml version="1.0" encoding="utf-8"?>
<a:theme xmlns:a="http://schemas.openxmlformats.org/drawingml/2006/main" name="ggc-PPTtemplate-Campus">
  <a:themeElements>
    <a:clrScheme name="Custom 4">
      <a:dk1>
        <a:srgbClr val="333333"/>
      </a:dk1>
      <a:lt1>
        <a:sysClr val="window" lastClr="FFFFFF"/>
      </a:lt1>
      <a:dk2>
        <a:srgbClr val="000000"/>
      </a:dk2>
      <a:lt2>
        <a:srgbClr val="D2D2D2"/>
      </a:lt2>
      <a:accent1>
        <a:srgbClr val="00704A"/>
      </a:accent1>
      <a:accent2>
        <a:srgbClr val="B0B7BC"/>
      </a:accent2>
      <a:accent3>
        <a:srgbClr val="85C446"/>
      </a:accent3>
      <a:accent4>
        <a:srgbClr val="0B7CBC"/>
      </a:accent4>
      <a:accent5>
        <a:srgbClr val="63CAE1"/>
      </a:accent5>
      <a:accent6>
        <a:srgbClr val="F5E100"/>
      </a:accent6>
      <a:hlink>
        <a:srgbClr val="85C446"/>
      </a:hlink>
      <a:folHlink>
        <a:srgbClr val="00704A"/>
      </a:folHlink>
    </a:clrScheme>
    <a:fontScheme name="GGC Font">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2CBAD168-C324-324A-AD49-4E4B65F800F8}" vid="{C2524902-9983-224E-8C72-2294573C41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45F597B959B404593B25D1AC9CB28FF" ma:contentTypeVersion="14" ma:contentTypeDescription="Create a new document." ma:contentTypeScope="" ma:versionID="54602d85d0d8f307a4c476d4e2165315">
  <xsd:schema xmlns:xsd="http://www.w3.org/2001/XMLSchema" xmlns:xs="http://www.w3.org/2001/XMLSchema" xmlns:p="http://schemas.microsoft.com/office/2006/metadata/properties" xmlns:ns3="c61ab3ee-2239-48d5-bc4a-4643ebc1d9e9" xmlns:ns4="1749bbbb-1543-45e3-92db-3b11bb809691" targetNamespace="http://schemas.microsoft.com/office/2006/metadata/properties" ma:root="true" ma:fieldsID="7d6a94bdbd79d2ed787006ba99787673" ns3:_="" ns4:_="">
    <xsd:import namespace="c61ab3ee-2239-48d5-bc4a-4643ebc1d9e9"/>
    <xsd:import namespace="1749bbbb-1543-45e3-92db-3b11bb80969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1ab3ee-2239-48d5-bc4a-4643ebc1d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49bbbb-1543-45e3-92db-3b11bb80969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FA9DCB-B462-4E5F-84BC-460517DAA11B}">
  <ds:schemaRefs>
    <ds:schemaRef ds:uri="c61ab3ee-2239-48d5-bc4a-4643ebc1d9e9"/>
    <ds:schemaRef ds:uri="http://purl.org/dc/elements/1.1/"/>
    <ds:schemaRef ds:uri="http://schemas.microsoft.com/office/infopath/2007/PartnerControls"/>
    <ds:schemaRef ds:uri="1749bbbb-1543-45e3-92db-3b11bb809691"/>
    <ds:schemaRef ds:uri="http://schemas.microsoft.com/office/2006/documentManagement/types"/>
    <ds:schemaRef ds:uri="http://schemas.microsoft.com/office/2006/metadata/properties"/>
    <ds:schemaRef ds:uri="http://www.w3.org/XML/1998/namespace"/>
    <ds:schemaRef ds:uri="http://purl.org/dc/dcmityp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2FE4A531-64B3-42B6-8119-E1B3E7432441}">
  <ds:schemaRefs>
    <ds:schemaRef ds:uri="http://schemas.microsoft.com/sharepoint/v3/contenttype/forms"/>
  </ds:schemaRefs>
</ds:datastoreItem>
</file>

<file path=customXml/itemProps3.xml><?xml version="1.0" encoding="utf-8"?>
<ds:datastoreItem xmlns:ds="http://schemas.openxmlformats.org/officeDocument/2006/customXml" ds:itemID="{911B3A77-CC07-4681-A1DE-C9FFEE7556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1ab3ee-2239-48d5-bc4a-4643ebc1d9e9"/>
    <ds:schemaRef ds:uri="1749bbbb-1543-45e3-92db-3b11bb8096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GGC_PowerPoint_Template_Campus (1)</Template>
  <TotalTime>472</TotalTime>
  <Words>638</Words>
  <Application>Microsoft Office PowerPoint</Application>
  <PresentationFormat>On-screen Show (16:9)</PresentationFormat>
  <Paragraphs>104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Courier New</vt:lpstr>
      <vt:lpstr>Helvetica</vt:lpstr>
      <vt:lpstr>Lucida Grande</vt:lpstr>
      <vt:lpstr>Wingdings</vt:lpstr>
      <vt:lpstr>ggc-PPTtemplate-Campus</vt:lpstr>
      <vt:lpstr>2023-2024 Financial Aid</vt:lpstr>
      <vt:lpstr>agenda</vt:lpstr>
      <vt:lpstr>What is Financial aid?</vt:lpstr>
      <vt:lpstr>What is the application process?</vt:lpstr>
      <vt:lpstr>Documentation needed</vt:lpstr>
      <vt:lpstr>Common FAFSA Issues and How to Avoid Them</vt:lpstr>
      <vt:lpstr>Next Steps</vt:lpstr>
      <vt:lpstr>Understanding your bill</vt:lpstr>
      <vt:lpstr>Maintaining academic success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LaKeidra Veal Hill</dc:creator>
  <cp:lastModifiedBy>Cory Peppers</cp:lastModifiedBy>
  <cp:revision>15</cp:revision>
  <dcterms:created xsi:type="dcterms:W3CDTF">2020-07-24T18:09:15Z</dcterms:created>
  <dcterms:modified xsi:type="dcterms:W3CDTF">2022-10-20T12:37:25Z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0x010100045F597B959B404593B25D1AC9CB28FF</vt:lpwstr>
  </property>
</Properties>
</file>